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93"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4" r:id="rId40"/>
    <p:sldId id="296" r:id="rId41"/>
    <p:sldId id="297" r:id="rId42"/>
    <p:sldId id="298" r:id="rId4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2" d="100"/>
          <a:sy n="92" d="100"/>
        </p:scale>
        <p:origin x="137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0AF62CA-EB59-492E-92BF-19647C098848}"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3040233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AF62CA-EB59-492E-92BF-19647C098848}"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192889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AF62CA-EB59-492E-92BF-19647C098848}"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27301102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0AF62CA-EB59-492E-92BF-19647C098848}"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1161230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AF62CA-EB59-492E-92BF-19647C098848}" type="datetimeFigureOut">
              <a:rPr lang="en-US" smtClean="0"/>
              <a:t>12/3/2013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38820691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0AF62CA-EB59-492E-92BF-19647C098848}"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30514352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0AF62CA-EB59-492E-92BF-19647C098848}" type="datetimeFigureOut">
              <a:rPr lang="en-US" smtClean="0"/>
              <a:t>12/3/2013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11684487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0AF62CA-EB59-492E-92BF-19647C098848}" type="datetimeFigureOut">
              <a:rPr lang="en-US" smtClean="0"/>
              <a:t>12/3/2013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264275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AF62CA-EB59-492E-92BF-19647C098848}" type="datetimeFigureOut">
              <a:rPr lang="en-US" smtClean="0"/>
              <a:t>12/3/2013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1165613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F62CA-EB59-492E-92BF-19647C098848}"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278656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AF62CA-EB59-492E-92BF-19647C098848}" type="datetimeFigureOut">
              <a:rPr lang="en-US" smtClean="0"/>
              <a:t>12/3/2013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ADF73F8-D5CE-440B-8965-1BC7805C0A34}" type="slidenum">
              <a:rPr lang="en-US" smtClean="0"/>
              <a:t>‹#›</a:t>
            </a:fld>
            <a:endParaRPr lang="en-US"/>
          </a:p>
        </p:txBody>
      </p:sp>
    </p:spTree>
    <p:extLst>
      <p:ext uri="{BB962C8B-B14F-4D97-AF65-F5344CB8AC3E}">
        <p14:creationId xmlns:p14="http://schemas.microsoft.com/office/powerpoint/2010/main" val="35105921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F62CA-EB59-492E-92BF-19647C098848}" type="datetimeFigureOut">
              <a:rPr lang="en-US" smtClean="0"/>
              <a:t>12/3/2013</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ADF73F8-D5CE-440B-8965-1BC7805C0A34}" type="slidenum">
              <a:rPr lang="en-US" smtClean="0"/>
              <a:t>‹#›</a:t>
            </a:fld>
            <a:endParaRPr lang="en-US"/>
          </a:p>
        </p:txBody>
      </p:sp>
    </p:spTree>
    <p:extLst>
      <p:ext uri="{BB962C8B-B14F-4D97-AF65-F5344CB8AC3E}">
        <p14:creationId xmlns:p14="http://schemas.microsoft.com/office/powerpoint/2010/main" val="17008680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000" y="1600200"/>
            <a:ext cx="5842000" cy="3657600"/>
          </a:xfrm>
          <a:prstGeom prst="rect">
            <a:avLst/>
          </a:prstGeom>
        </p:spPr>
      </p:pic>
      <p:sp>
        <p:nvSpPr>
          <p:cNvPr id="4" name="TextBox 3"/>
          <p:cNvSpPr txBox="1"/>
          <p:nvPr/>
        </p:nvSpPr>
        <p:spPr>
          <a:xfrm>
            <a:off x="623454" y="2597728"/>
            <a:ext cx="5299364" cy="646331"/>
          </a:xfrm>
          <a:prstGeom prst="rect">
            <a:avLst/>
          </a:prstGeom>
          <a:noFill/>
        </p:spPr>
        <p:txBody>
          <a:bodyPr wrap="square" rtlCol="0">
            <a:spAutoFit/>
          </a:bodyPr>
          <a:lstStyle/>
          <a:p>
            <a:pPr algn="ctr"/>
            <a:r>
              <a:rPr lang="en-US" sz="3600" b="1" dirty="0" smtClean="0"/>
              <a:t>Inerrancy</a:t>
            </a:r>
            <a:endParaRPr lang="en-US" sz="3600" b="1" dirty="0"/>
          </a:p>
        </p:txBody>
      </p:sp>
    </p:spTree>
    <p:extLst>
      <p:ext uri="{BB962C8B-B14F-4D97-AF65-F5344CB8AC3E}">
        <p14:creationId xmlns:p14="http://schemas.microsoft.com/office/powerpoint/2010/main" val="52260015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524315"/>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smtClean="0"/>
              <a:t>2:  Church tradition has always been to believe in inerrancy.</a:t>
            </a:r>
          </a:p>
          <a:p>
            <a:endParaRPr lang="en-US" sz="3600" b="1" dirty="0"/>
          </a:p>
          <a:p>
            <a:pPr lvl="0"/>
            <a:r>
              <a:rPr lang="en-US" sz="3600" b="1" dirty="0" err="1" smtClean="0">
                <a:solidFill>
                  <a:schemeClr val="accent1">
                    <a:lumMod val="50000"/>
                  </a:schemeClr>
                </a:solidFill>
              </a:rPr>
              <a:t>Irenaeus</a:t>
            </a:r>
            <a:r>
              <a:rPr lang="en-US" sz="3600" b="1" dirty="0" smtClean="0">
                <a:solidFill>
                  <a:schemeClr val="accent1">
                    <a:lumMod val="50000"/>
                  </a:schemeClr>
                </a:solidFill>
              </a:rPr>
              <a:t> [Against Heresies 2.28.2]:  </a:t>
            </a:r>
          </a:p>
          <a:p>
            <a:pPr lvl="0"/>
            <a:r>
              <a:rPr lang="en-US" sz="3600" b="1" dirty="0" smtClean="0">
                <a:solidFill>
                  <a:schemeClr val="accent1">
                    <a:lumMod val="50000"/>
                  </a:schemeClr>
                </a:solidFill>
              </a:rPr>
              <a:t>“…[we] being most properly assured that the </a:t>
            </a:r>
            <a:r>
              <a:rPr lang="en-US" sz="3600" b="1" u="sng" dirty="0" smtClean="0">
                <a:solidFill>
                  <a:schemeClr val="accent1">
                    <a:lumMod val="50000"/>
                  </a:schemeClr>
                </a:solidFill>
              </a:rPr>
              <a:t>Scriptures are indeed perfect</a:t>
            </a:r>
            <a:r>
              <a:rPr lang="en-US" sz="3600" b="1" dirty="0" smtClean="0">
                <a:solidFill>
                  <a:schemeClr val="accent1">
                    <a:lumMod val="50000"/>
                  </a:schemeClr>
                </a:solidFill>
              </a:rPr>
              <a:t>, since they were spoken by the Word of God and His Spirit…” </a:t>
            </a:r>
            <a:endParaRPr lang="en-US" sz="3600" b="1" dirty="0">
              <a:solidFill>
                <a:schemeClr val="accent1">
                  <a:lumMod val="50000"/>
                </a:schemeClr>
              </a:solidFill>
            </a:endParaRPr>
          </a:p>
        </p:txBody>
      </p:sp>
    </p:spTree>
    <p:extLst>
      <p:ext uri="{BB962C8B-B14F-4D97-AF65-F5344CB8AC3E}">
        <p14:creationId xmlns:p14="http://schemas.microsoft.com/office/powerpoint/2010/main" val="3564169110"/>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970318"/>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smtClean="0"/>
              <a:t>2:  Church tradition has always been to believe in inerrancy.</a:t>
            </a:r>
          </a:p>
          <a:p>
            <a:endParaRPr lang="en-US" sz="3600" b="1" dirty="0"/>
          </a:p>
          <a:p>
            <a:pPr lvl="0"/>
            <a:r>
              <a:rPr lang="en-US" sz="3600" b="1" dirty="0" smtClean="0">
                <a:solidFill>
                  <a:schemeClr val="accent1">
                    <a:lumMod val="50000"/>
                  </a:schemeClr>
                </a:solidFill>
              </a:rPr>
              <a:t>Tertullian [Treatise on the Soul 22]:  </a:t>
            </a:r>
          </a:p>
          <a:p>
            <a:pPr lvl="0"/>
            <a:r>
              <a:rPr lang="en-US" sz="3600" b="1" dirty="0" smtClean="0">
                <a:solidFill>
                  <a:schemeClr val="accent1">
                    <a:lumMod val="50000"/>
                  </a:schemeClr>
                </a:solidFill>
              </a:rPr>
              <a:t>“The statements, however, of holy Scripture will </a:t>
            </a:r>
            <a:r>
              <a:rPr lang="en-US" sz="3600" b="1" u="sng" dirty="0" smtClean="0">
                <a:solidFill>
                  <a:schemeClr val="accent1">
                    <a:lumMod val="50000"/>
                  </a:schemeClr>
                </a:solidFill>
              </a:rPr>
              <a:t>never be discordant with truth</a:t>
            </a:r>
            <a:r>
              <a:rPr lang="en-US" sz="3600" b="1" dirty="0" smtClean="0">
                <a:solidFill>
                  <a:schemeClr val="accent1">
                    <a:lumMod val="50000"/>
                  </a:schemeClr>
                </a:solidFill>
              </a:rPr>
              <a:t>.” </a:t>
            </a:r>
            <a:endParaRPr lang="en-US" sz="3600" b="1" dirty="0">
              <a:solidFill>
                <a:schemeClr val="accent1">
                  <a:lumMod val="50000"/>
                </a:schemeClr>
              </a:solidFill>
            </a:endParaRPr>
          </a:p>
        </p:txBody>
      </p:sp>
    </p:spTree>
    <p:extLst>
      <p:ext uri="{BB962C8B-B14F-4D97-AF65-F5344CB8AC3E}">
        <p14:creationId xmlns:p14="http://schemas.microsoft.com/office/powerpoint/2010/main" val="269019722"/>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524315"/>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smtClean="0"/>
              <a:t>2:  Church tradition has always been to believe in inerrancy.</a:t>
            </a:r>
          </a:p>
          <a:p>
            <a:endParaRPr lang="en-US" sz="3600" b="1" dirty="0"/>
          </a:p>
          <a:p>
            <a:pPr lvl="0"/>
            <a:r>
              <a:rPr lang="en-US" sz="3600" b="1" dirty="0" smtClean="0">
                <a:solidFill>
                  <a:schemeClr val="accent1">
                    <a:lumMod val="50000"/>
                  </a:schemeClr>
                </a:solidFill>
              </a:rPr>
              <a:t>Hippolytus [Fragments on the Song of Songs 22]:  “Let us mark the words of Daniel, and learn that the </a:t>
            </a:r>
            <a:r>
              <a:rPr lang="en-US" sz="3600" b="1" u="sng" dirty="0" smtClean="0">
                <a:solidFill>
                  <a:schemeClr val="accent1">
                    <a:lumMod val="50000"/>
                  </a:schemeClr>
                </a:solidFill>
              </a:rPr>
              <a:t>Scripture deals falsely with us in nothing</a:t>
            </a:r>
            <a:r>
              <a:rPr lang="en-US" sz="3600" b="1" dirty="0" smtClean="0">
                <a:solidFill>
                  <a:schemeClr val="accent1">
                    <a:lumMod val="50000"/>
                  </a:schemeClr>
                </a:solidFill>
              </a:rPr>
              <a:t>.”</a:t>
            </a:r>
            <a:endParaRPr lang="en-US" sz="3600" b="1" dirty="0">
              <a:solidFill>
                <a:schemeClr val="accent1">
                  <a:lumMod val="50000"/>
                </a:schemeClr>
              </a:solidFill>
            </a:endParaRPr>
          </a:p>
        </p:txBody>
      </p:sp>
    </p:spTree>
    <p:extLst>
      <p:ext uri="{BB962C8B-B14F-4D97-AF65-F5344CB8AC3E}">
        <p14:creationId xmlns:p14="http://schemas.microsoft.com/office/powerpoint/2010/main" val="3406561580"/>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3</a:t>
            </a:r>
            <a:r>
              <a:rPr lang="en-US" sz="3600" b="1" dirty="0" smtClean="0"/>
              <a:t>: Reason suggests faith in Christ includes faith in the accuracy of scripture.</a:t>
            </a:r>
          </a:p>
          <a:p>
            <a:endParaRPr lang="en-US" sz="3600" b="1" dirty="0"/>
          </a:p>
          <a:p>
            <a:pPr lvl="0"/>
            <a:r>
              <a:rPr lang="en-US" sz="3600" b="1" dirty="0" err="1" smtClean="0">
                <a:solidFill>
                  <a:schemeClr val="accent1">
                    <a:lumMod val="50000"/>
                  </a:schemeClr>
                </a:solidFill>
              </a:rPr>
              <a:t>Alister</a:t>
            </a:r>
            <a:r>
              <a:rPr lang="en-US" sz="3600" b="1" dirty="0" smtClean="0">
                <a:solidFill>
                  <a:schemeClr val="accent1">
                    <a:lumMod val="50000"/>
                  </a:schemeClr>
                </a:solidFill>
              </a:rPr>
              <a:t> McGrath [</a:t>
            </a:r>
            <a:r>
              <a:rPr lang="en-US" sz="3600" b="1" i="1" dirty="0" smtClean="0">
                <a:solidFill>
                  <a:schemeClr val="accent1">
                    <a:lumMod val="50000"/>
                  </a:schemeClr>
                </a:solidFill>
              </a:rPr>
              <a:t>Christian Theology: An Introduction</a:t>
            </a:r>
            <a:r>
              <a:rPr lang="en-US" sz="3600" b="1" dirty="0" smtClean="0">
                <a:solidFill>
                  <a:schemeClr val="accent1">
                    <a:lumMod val="50000"/>
                  </a:schemeClr>
                </a:solidFill>
              </a:rPr>
              <a:t>, 169]: </a:t>
            </a:r>
          </a:p>
          <a:p>
            <a:pPr lvl="0"/>
            <a:endParaRPr lang="en-US" sz="3600" b="1" dirty="0">
              <a:solidFill>
                <a:schemeClr val="accent1">
                  <a:lumMod val="50000"/>
                </a:schemeClr>
              </a:solidFill>
            </a:endParaRPr>
          </a:p>
          <a:p>
            <a:pPr lvl="0"/>
            <a:r>
              <a:rPr lang="en-US" sz="3600" b="1" dirty="0" smtClean="0">
                <a:solidFill>
                  <a:schemeClr val="accent1">
                    <a:lumMod val="50000"/>
                  </a:schemeClr>
                </a:solidFill>
              </a:rPr>
              <a:t>“</a:t>
            </a:r>
            <a:r>
              <a:rPr lang="en-US" sz="3600" b="1" u="sng" dirty="0" smtClean="0">
                <a:solidFill>
                  <a:schemeClr val="accent1">
                    <a:lumMod val="50000"/>
                  </a:schemeClr>
                </a:solidFill>
              </a:rPr>
              <a:t>To affirm faith in Jesus is to affirm faith in the narrative </a:t>
            </a:r>
            <a:r>
              <a:rPr lang="en-US" sz="3600" b="1" dirty="0" smtClean="0">
                <a:solidFill>
                  <a:schemeClr val="accent1">
                    <a:lumMod val="50000"/>
                  </a:schemeClr>
                </a:solidFill>
              </a:rPr>
              <a:t>of his birth, crucifixion, death, resurrection, and ascension – a continuous story, centering upon Jesus Christ, and casting light on his identity and his significance.</a:t>
            </a:r>
            <a:endParaRPr lang="en-US" sz="3600" b="1" dirty="0">
              <a:solidFill>
                <a:schemeClr val="accent1">
                  <a:lumMod val="50000"/>
                </a:schemeClr>
              </a:solidFill>
            </a:endParaRPr>
          </a:p>
        </p:txBody>
      </p:sp>
    </p:spTree>
    <p:extLst>
      <p:ext uri="{BB962C8B-B14F-4D97-AF65-F5344CB8AC3E}">
        <p14:creationId xmlns:p14="http://schemas.microsoft.com/office/powerpoint/2010/main" val="3858692573"/>
      </p:ext>
    </p:extLst>
  </p:cSld>
  <p:clrMapOvr>
    <a:masterClrMapping/>
  </p:clrMapOvr>
  <p:transition spd="slow">
    <p:wipe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smtClean="0"/>
              <a:t>4: The Bible declares itself to be inerrant.</a:t>
            </a:r>
          </a:p>
          <a:p>
            <a:endParaRPr lang="en-US" sz="3600" b="1" dirty="0" smtClean="0"/>
          </a:p>
          <a:p>
            <a:r>
              <a:rPr lang="en-US" sz="3600" b="1" dirty="0" smtClean="0"/>
              <a:t>Jesus affirmed even the most incredible parts:</a:t>
            </a:r>
            <a:endParaRPr lang="en-US" sz="3600" b="1" dirty="0"/>
          </a:p>
          <a:p>
            <a:pPr lvl="0"/>
            <a:r>
              <a:rPr lang="en-US" sz="3600" b="1" dirty="0" smtClean="0">
                <a:solidFill>
                  <a:schemeClr val="accent1">
                    <a:lumMod val="50000"/>
                  </a:schemeClr>
                </a:solidFill>
              </a:rPr>
              <a:t>Matthew 24.3-39:  [Jesus speaking] “For in the days before the flood, people were eating and drinking, marrying and giving in marriage, up to the day Noah entered the ark; and they knew nothing about what would happen until the flood came and took them all away. That is how it will be at the coming of the Son of Man.”</a:t>
            </a:r>
            <a:endParaRPr lang="en-US" sz="3600" b="1" dirty="0">
              <a:solidFill>
                <a:schemeClr val="accent1">
                  <a:lumMod val="50000"/>
                </a:schemeClr>
              </a:solidFill>
            </a:endParaRPr>
          </a:p>
        </p:txBody>
      </p:sp>
    </p:spTree>
    <p:extLst>
      <p:ext uri="{BB962C8B-B14F-4D97-AF65-F5344CB8AC3E}">
        <p14:creationId xmlns:p14="http://schemas.microsoft.com/office/powerpoint/2010/main" val="2443814366"/>
      </p:ext>
    </p:extLst>
  </p:cSld>
  <p:clrMapOvr>
    <a:masterClrMapping/>
  </p:clrMapOvr>
  <p:transition spd="slow">
    <p:wipe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186309"/>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smtClean="0"/>
              <a:t>4: The Bible declares itself to be inerrant.</a:t>
            </a:r>
          </a:p>
          <a:p>
            <a:endParaRPr lang="en-US" sz="3600" b="1" dirty="0" smtClean="0"/>
          </a:p>
          <a:p>
            <a:r>
              <a:rPr lang="en-US" sz="3600" b="1" dirty="0" smtClean="0"/>
              <a:t>Jesus fulfilled prophecies before witnesses:</a:t>
            </a:r>
            <a:endParaRPr lang="en-US" sz="3600" b="1" dirty="0"/>
          </a:p>
          <a:p>
            <a:pPr lvl="0"/>
            <a:r>
              <a:rPr lang="en-US" sz="3600" b="1" dirty="0" smtClean="0">
                <a:solidFill>
                  <a:schemeClr val="accent1">
                    <a:lumMod val="50000"/>
                  </a:schemeClr>
                </a:solidFill>
              </a:rPr>
              <a:t>Isaiah 53.5-6 NIV: “But he was pierced for our transgressions, he was crushed for our iniquities; the punishment that brought us peace was on him, and by his wounds we are healed.  We all, like sheep, have gone astray, each of us has turned to our own way; and the LORD has laid on him the iniquity of us all.”</a:t>
            </a:r>
            <a:endParaRPr lang="en-US" sz="3600" b="1" dirty="0">
              <a:solidFill>
                <a:schemeClr val="accent1">
                  <a:lumMod val="50000"/>
                </a:schemeClr>
              </a:solidFill>
            </a:endParaRPr>
          </a:p>
        </p:txBody>
      </p:sp>
    </p:spTree>
    <p:extLst>
      <p:ext uri="{BB962C8B-B14F-4D97-AF65-F5344CB8AC3E}">
        <p14:creationId xmlns:p14="http://schemas.microsoft.com/office/powerpoint/2010/main" val="3029001074"/>
      </p:ext>
    </p:extLst>
  </p:cSld>
  <p:clrMapOvr>
    <a:masterClrMapping/>
  </p:clrMapOvr>
  <p:transition spd="slow">
    <p:wipe di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pPr marL="742950" indent="-742950">
              <a:buAutoNum type="alphaUcPeriod"/>
            </a:pPr>
            <a:r>
              <a:rPr lang="en-US" sz="3600" b="1" dirty="0" err="1" smtClean="0"/>
              <a:t>Wadi</a:t>
            </a:r>
            <a:r>
              <a:rPr lang="en-US" sz="3600" b="1" dirty="0" smtClean="0"/>
              <a:t> el </a:t>
            </a:r>
            <a:r>
              <a:rPr lang="en-US" sz="3600" b="1" dirty="0" err="1" smtClean="0"/>
              <a:t>Hol</a:t>
            </a:r>
            <a:r>
              <a:rPr lang="en-US" sz="3600" b="1" dirty="0" smtClean="0"/>
              <a:t> Inscription 1800BC</a:t>
            </a:r>
          </a:p>
          <a:p>
            <a:endParaRPr lang="en-US" sz="3600" b="1" dirty="0" smtClean="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 y="1763835"/>
            <a:ext cx="9143843" cy="5094166"/>
          </a:xfrm>
          <a:prstGeom prst="rect">
            <a:avLst/>
          </a:prstGeom>
        </p:spPr>
      </p:pic>
      <p:sp>
        <p:nvSpPr>
          <p:cNvPr id="5" name="TextBox 4"/>
          <p:cNvSpPr txBox="1"/>
          <p:nvPr/>
        </p:nvSpPr>
        <p:spPr>
          <a:xfrm>
            <a:off x="5922818" y="6488668"/>
            <a:ext cx="3221182" cy="369332"/>
          </a:xfrm>
          <a:prstGeom prst="rect">
            <a:avLst/>
          </a:prstGeom>
          <a:noFill/>
        </p:spPr>
        <p:txBody>
          <a:bodyPr wrap="square" rtlCol="0">
            <a:spAutoFit/>
          </a:bodyPr>
          <a:lstStyle/>
          <a:p>
            <a:r>
              <a:rPr lang="en-US" dirty="0" smtClean="0"/>
              <a:t>Photo from theglitteringeye.com</a:t>
            </a:r>
            <a:endParaRPr lang="en-US" dirty="0"/>
          </a:p>
        </p:txBody>
      </p:sp>
    </p:spTree>
    <p:extLst>
      <p:ext uri="{BB962C8B-B14F-4D97-AF65-F5344CB8AC3E}">
        <p14:creationId xmlns:p14="http://schemas.microsoft.com/office/powerpoint/2010/main" val="4274942627"/>
      </p:ext>
    </p:extLst>
  </p:cSld>
  <p:clrMapOvr>
    <a:masterClrMapping/>
  </p:clrMapOvr>
  <p:transition spd="slow">
    <p:wipe di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524315"/>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B. Tell el </a:t>
            </a:r>
            <a:r>
              <a:rPr lang="en-US" sz="3600" b="1" dirty="0" err="1" smtClean="0"/>
              <a:t>Daba</a:t>
            </a:r>
            <a:r>
              <a:rPr lang="en-US" sz="3600" b="1" dirty="0" smtClean="0"/>
              <a:t>:</a:t>
            </a:r>
          </a:p>
          <a:p>
            <a:r>
              <a:rPr lang="en-US" sz="3600" b="1" dirty="0" smtClean="0"/>
              <a:t>Possible site for </a:t>
            </a:r>
          </a:p>
          <a:p>
            <a:r>
              <a:rPr lang="en-US" sz="3600" b="1" dirty="0" smtClean="0"/>
              <a:t>Jewish settlement </a:t>
            </a:r>
          </a:p>
          <a:p>
            <a:r>
              <a:rPr lang="en-US" sz="3600" b="1" dirty="0" smtClean="0"/>
              <a:t>at time of Joseph.</a:t>
            </a:r>
          </a:p>
          <a:p>
            <a:endParaRPr lang="en-US" sz="3600"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81500" y="1130871"/>
            <a:ext cx="4762500" cy="5715000"/>
          </a:xfrm>
          <a:prstGeom prst="rect">
            <a:avLst/>
          </a:prstGeom>
        </p:spPr>
      </p:pic>
      <p:sp>
        <p:nvSpPr>
          <p:cNvPr id="5" name="TextBox 4"/>
          <p:cNvSpPr txBox="1"/>
          <p:nvPr/>
        </p:nvSpPr>
        <p:spPr>
          <a:xfrm>
            <a:off x="0" y="6476539"/>
            <a:ext cx="3293918" cy="369332"/>
          </a:xfrm>
          <a:prstGeom prst="rect">
            <a:avLst/>
          </a:prstGeom>
          <a:noFill/>
        </p:spPr>
        <p:txBody>
          <a:bodyPr wrap="square" rtlCol="0">
            <a:spAutoFit/>
          </a:bodyPr>
          <a:lstStyle/>
          <a:p>
            <a:r>
              <a:rPr lang="en-US" dirty="0" smtClean="0"/>
              <a:t>Photo from biblearchaeology.org</a:t>
            </a:r>
            <a:endParaRPr lang="en-US" dirty="0"/>
          </a:p>
        </p:txBody>
      </p:sp>
    </p:spTree>
    <p:extLst>
      <p:ext uri="{BB962C8B-B14F-4D97-AF65-F5344CB8AC3E}">
        <p14:creationId xmlns:p14="http://schemas.microsoft.com/office/powerpoint/2010/main" val="1037948777"/>
      </p:ext>
    </p:extLst>
  </p:cSld>
  <p:clrMapOvr>
    <a:masterClrMapping/>
  </p:clrMapOvr>
  <p:transition spd="slow">
    <p:wipe di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62322"/>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r>
              <a:rPr lang="en-US" sz="3600" b="1" dirty="0" smtClean="0"/>
              <a:t>C: </a:t>
            </a:r>
            <a:r>
              <a:rPr lang="en-US" sz="3600" b="1" dirty="0"/>
              <a:t>Khirbet </a:t>
            </a:r>
            <a:r>
              <a:rPr lang="en-US" sz="3600" b="1" dirty="0" smtClean="0"/>
              <a:t>el-</a:t>
            </a:r>
            <a:r>
              <a:rPr lang="en-US" sz="3600" b="1" dirty="0" err="1" smtClean="0"/>
              <a:t>Maqatir</a:t>
            </a:r>
            <a:r>
              <a:rPr lang="en-US" sz="3600" b="1" dirty="0" smtClean="0"/>
              <a:t>:  Joshua’s Ai</a:t>
            </a:r>
          </a:p>
          <a:p>
            <a:r>
              <a:rPr lang="en-US" sz="3600" b="1" dirty="0" smtClean="0"/>
              <a:t> </a:t>
            </a:r>
          </a:p>
          <a:p>
            <a:endParaRPr lang="en-US" sz="3600" b="1" dirty="0" smtClean="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9759" y="1784639"/>
            <a:ext cx="6764481" cy="5073361"/>
          </a:xfrm>
          <a:prstGeom prst="rect">
            <a:avLst/>
          </a:prstGeom>
        </p:spPr>
      </p:pic>
    </p:spTree>
    <p:extLst>
      <p:ext uri="{BB962C8B-B14F-4D97-AF65-F5344CB8AC3E}">
        <p14:creationId xmlns:p14="http://schemas.microsoft.com/office/powerpoint/2010/main" val="2882254520"/>
      </p:ext>
    </p:extLst>
  </p:cSld>
  <p:clrMapOvr>
    <a:masterClrMapping/>
  </p:clrMapOvr>
  <p:transition spd="slow">
    <p:wipe di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62322"/>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D: </a:t>
            </a:r>
            <a:r>
              <a:rPr lang="en-US" sz="3600" b="1" dirty="0" err="1" smtClean="0"/>
              <a:t>Pharoah’s</a:t>
            </a:r>
            <a:r>
              <a:rPr lang="en-US" sz="3600" b="1" dirty="0" smtClean="0"/>
              <a:t> victory pedestal</a:t>
            </a:r>
          </a:p>
          <a:p>
            <a:r>
              <a:rPr lang="en-US" sz="3600" b="1" dirty="0" smtClean="0"/>
              <a:t>from 1400BC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8064" y="1071831"/>
            <a:ext cx="2815936" cy="5786170"/>
          </a:xfrm>
          <a:prstGeom prst="rect">
            <a:avLst/>
          </a:prstGeom>
        </p:spPr>
      </p:pic>
      <p:sp>
        <p:nvSpPr>
          <p:cNvPr id="5" name="TextBox 4"/>
          <p:cNvSpPr txBox="1"/>
          <p:nvPr/>
        </p:nvSpPr>
        <p:spPr>
          <a:xfrm>
            <a:off x="0" y="6476539"/>
            <a:ext cx="4000500" cy="369332"/>
          </a:xfrm>
          <a:prstGeom prst="rect">
            <a:avLst/>
          </a:prstGeom>
          <a:noFill/>
        </p:spPr>
        <p:txBody>
          <a:bodyPr wrap="square" rtlCol="0">
            <a:spAutoFit/>
          </a:bodyPr>
          <a:lstStyle/>
          <a:p>
            <a:r>
              <a:rPr lang="en-US" dirty="0" smtClean="0"/>
              <a:t>Photo from biblical archaeology society</a:t>
            </a:r>
            <a:endParaRPr lang="en-US" dirty="0"/>
          </a:p>
        </p:txBody>
      </p:sp>
    </p:spTree>
    <p:extLst>
      <p:ext uri="{BB962C8B-B14F-4D97-AF65-F5344CB8AC3E}">
        <p14:creationId xmlns:p14="http://schemas.microsoft.com/office/powerpoint/2010/main" val="4138072454"/>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754326"/>
          </a:xfrm>
          <a:prstGeom prst="rect">
            <a:avLst/>
          </a:prstGeom>
          <a:noFill/>
        </p:spPr>
        <p:txBody>
          <a:bodyPr wrap="square" rtlCol="0">
            <a:spAutoFit/>
          </a:bodyPr>
          <a:lstStyle/>
          <a:p>
            <a:r>
              <a:rPr lang="en-US" sz="3600" b="1" dirty="0" smtClean="0">
                <a:solidFill>
                  <a:srgbClr val="FF0000"/>
                </a:solidFill>
              </a:rPr>
              <a:t>Inerrancy:  </a:t>
            </a:r>
            <a:r>
              <a:rPr lang="en-US" sz="3600" b="1" dirty="0" smtClean="0"/>
              <a:t>We </a:t>
            </a:r>
            <a:r>
              <a:rPr lang="en-US" sz="3600" b="1" dirty="0"/>
              <a:t>believe the Bible, as originally written, is </a:t>
            </a:r>
            <a:r>
              <a:rPr lang="en-US" sz="3600" b="1" dirty="0" smtClean="0"/>
              <a:t>without </a:t>
            </a:r>
            <a:r>
              <a:rPr lang="en-US" sz="3600" b="1" dirty="0"/>
              <a:t>any falsehood or error in what it affirms when properly interpreted</a:t>
            </a:r>
            <a:r>
              <a:rPr lang="en-US" sz="3600" b="1" dirty="0" smtClean="0"/>
              <a:t>.</a:t>
            </a:r>
          </a:p>
        </p:txBody>
      </p:sp>
    </p:spTree>
    <p:extLst>
      <p:ext uri="{BB962C8B-B14F-4D97-AF65-F5344CB8AC3E}">
        <p14:creationId xmlns:p14="http://schemas.microsoft.com/office/powerpoint/2010/main" val="835779215"/>
      </p:ext>
    </p:extLst>
  </p:cSld>
  <p:clrMapOvr>
    <a:masterClrMapping/>
  </p:clrMapOvr>
  <p:transition spd="slow">
    <p:wipe dir="d"/>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416320"/>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E:  </a:t>
            </a:r>
            <a:r>
              <a:rPr lang="en-US" sz="3600" b="1" dirty="0"/>
              <a:t>The </a:t>
            </a:r>
            <a:r>
              <a:rPr lang="en-US" sz="3600" b="1" dirty="0" err="1"/>
              <a:t>Merenptah</a:t>
            </a:r>
            <a:r>
              <a:rPr lang="en-US" sz="3600" b="1" dirty="0"/>
              <a:t> </a:t>
            </a:r>
            <a:r>
              <a:rPr lang="en-US" sz="3600" b="1" dirty="0" smtClean="0"/>
              <a:t>Stele </a:t>
            </a:r>
          </a:p>
          <a:p>
            <a:r>
              <a:rPr lang="en-US" sz="3600" b="1" dirty="0" smtClean="0"/>
              <a:t>1209BC</a:t>
            </a:r>
          </a:p>
          <a:p>
            <a:endParaRPr lang="en-US" sz="3600" b="1" dirty="0" smtClean="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68291" y="1100423"/>
            <a:ext cx="3075709" cy="5757577"/>
          </a:xfrm>
          <a:prstGeom prst="rect">
            <a:avLst/>
          </a:prstGeom>
        </p:spPr>
      </p:pic>
      <p:sp>
        <p:nvSpPr>
          <p:cNvPr id="5" name="TextBox 4"/>
          <p:cNvSpPr txBox="1"/>
          <p:nvPr/>
        </p:nvSpPr>
        <p:spPr>
          <a:xfrm>
            <a:off x="0" y="6476539"/>
            <a:ext cx="4000500" cy="369332"/>
          </a:xfrm>
          <a:prstGeom prst="rect">
            <a:avLst/>
          </a:prstGeom>
          <a:noFill/>
        </p:spPr>
        <p:txBody>
          <a:bodyPr wrap="square" rtlCol="0">
            <a:spAutoFit/>
          </a:bodyPr>
          <a:lstStyle/>
          <a:p>
            <a:r>
              <a:rPr lang="en-US" dirty="0" smtClean="0"/>
              <a:t>Photo from allaboutarchaeology.org</a:t>
            </a:r>
            <a:endParaRPr lang="en-US" dirty="0"/>
          </a:p>
        </p:txBody>
      </p:sp>
    </p:spTree>
    <p:extLst>
      <p:ext uri="{BB962C8B-B14F-4D97-AF65-F5344CB8AC3E}">
        <p14:creationId xmlns:p14="http://schemas.microsoft.com/office/powerpoint/2010/main" val="4255972154"/>
      </p:ext>
    </p:extLst>
  </p:cSld>
  <p:clrMapOvr>
    <a:masterClrMapping/>
  </p:clrMapOvr>
  <p:transition spd="slow">
    <p:wipe dir="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F: </a:t>
            </a:r>
            <a:r>
              <a:rPr lang="en-US" sz="3600" b="1" dirty="0"/>
              <a:t>Khirbet </a:t>
            </a:r>
            <a:r>
              <a:rPr lang="en-US" sz="3600" b="1" dirty="0" err="1"/>
              <a:t>Qeiyafa</a:t>
            </a:r>
            <a:r>
              <a:rPr lang="en-US" sz="3600" b="1" dirty="0"/>
              <a:t> </a:t>
            </a:r>
            <a:r>
              <a:rPr lang="en-US" sz="3600" b="1" dirty="0" smtClean="0"/>
              <a:t>Inscription 1000BC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374905"/>
            <a:ext cx="5985164" cy="4483096"/>
          </a:xfrm>
          <a:prstGeom prst="rect">
            <a:avLst/>
          </a:prstGeom>
        </p:spPr>
      </p:pic>
      <p:sp>
        <p:nvSpPr>
          <p:cNvPr id="5" name="TextBox 4"/>
          <p:cNvSpPr txBox="1"/>
          <p:nvPr/>
        </p:nvSpPr>
        <p:spPr>
          <a:xfrm>
            <a:off x="7190509" y="6488668"/>
            <a:ext cx="1953491" cy="369332"/>
          </a:xfrm>
          <a:prstGeom prst="rect">
            <a:avLst/>
          </a:prstGeom>
          <a:noFill/>
        </p:spPr>
        <p:txBody>
          <a:bodyPr wrap="square" rtlCol="0">
            <a:spAutoFit/>
          </a:bodyPr>
          <a:lstStyle/>
          <a:p>
            <a:r>
              <a:rPr lang="en-US" dirty="0" smtClean="0"/>
              <a:t>Photo from gci.org</a:t>
            </a:r>
            <a:endParaRPr lang="en-US" dirty="0"/>
          </a:p>
        </p:txBody>
      </p:sp>
    </p:spTree>
    <p:extLst>
      <p:ext uri="{BB962C8B-B14F-4D97-AF65-F5344CB8AC3E}">
        <p14:creationId xmlns:p14="http://schemas.microsoft.com/office/powerpoint/2010/main" val="2740169268"/>
      </p:ext>
    </p:extLst>
  </p:cSld>
  <p:clrMapOvr>
    <a:masterClrMapping/>
  </p:clrMapOvr>
  <p:transition spd="slow">
    <p:wipe di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000500" y="0"/>
            <a:ext cx="5143500" cy="6858000"/>
          </a:xfrm>
          <a:prstGeom prst="rect">
            <a:avLst/>
          </a:prstGeom>
        </p:spPr>
      </p:pic>
      <p:sp>
        <p:nvSpPr>
          <p:cNvPr id="4" name="TextBox 3"/>
          <p:cNvSpPr txBox="1"/>
          <p:nvPr/>
        </p:nvSpPr>
        <p:spPr>
          <a:xfrm>
            <a:off x="0" y="0"/>
            <a:ext cx="9144000" cy="3416320"/>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a:t>
            </a:r>
          </a:p>
          <a:p>
            <a:endParaRPr lang="en-US" sz="3600" b="1" dirty="0" smtClean="0"/>
          </a:p>
          <a:p>
            <a:r>
              <a:rPr lang="en-US" sz="3600" b="1" dirty="0" smtClean="0"/>
              <a:t>G: Building stones in</a:t>
            </a:r>
          </a:p>
          <a:p>
            <a:r>
              <a:rPr lang="en-US" sz="3600" b="1" dirty="0" smtClean="0"/>
              <a:t>City of David </a:t>
            </a:r>
          </a:p>
          <a:p>
            <a:r>
              <a:rPr lang="en-US" sz="3600" b="1" dirty="0" smtClean="0"/>
              <a:t>1000-950BC</a:t>
            </a:r>
          </a:p>
        </p:txBody>
      </p:sp>
    </p:spTree>
    <p:extLst>
      <p:ext uri="{BB962C8B-B14F-4D97-AF65-F5344CB8AC3E}">
        <p14:creationId xmlns:p14="http://schemas.microsoft.com/office/powerpoint/2010/main" val="327534307"/>
      </p:ext>
    </p:extLst>
  </p:cSld>
  <p:clrMapOvr>
    <a:masterClrMapping/>
  </p:clrMapOvr>
  <p:transition spd="slow">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50818" y="1662544"/>
            <a:ext cx="7793182" cy="5195455"/>
          </a:xfrm>
          <a:prstGeom prst="rect">
            <a:avLst/>
          </a:prstGeom>
        </p:spPr>
      </p:pic>
      <p:sp>
        <p:nvSpPr>
          <p:cNvPr id="4" name="TextBox 3"/>
          <p:cNvSpPr txBox="1"/>
          <p:nvPr/>
        </p:nvSpPr>
        <p:spPr>
          <a:xfrm>
            <a:off x="0" y="0"/>
            <a:ext cx="9144000" cy="1754326"/>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r>
              <a:rPr lang="en-US" sz="3600" b="1" dirty="0" smtClean="0"/>
              <a:t>H: </a:t>
            </a:r>
            <a:r>
              <a:rPr lang="en-US" sz="3600" b="1" dirty="0" err="1" smtClean="0"/>
              <a:t>Ain</a:t>
            </a:r>
            <a:r>
              <a:rPr lang="en-US" sz="3600" b="1" dirty="0" smtClean="0"/>
              <a:t> Dara Temple 10</a:t>
            </a:r>
            <a:r>
              <a:rPr lang="en-US" sz="3600" b="1" baseline="30000" dirty="0" smtClean="0"/>
              <a:t>th</a:t>
            </a:r>
            <a:r>
              <a:rPr lang="en-US" sz="3600" b="1" dirty="0" smtClean="0"/>
              <a:t> Century BC</a:t>
            </a:r>
          </a:p>
        </p:txBody>
      </p:sp>
      <p:sp>
        <p:nvSpPr>
          <p:cNvPr id="3" name="TextBox 2"/>
          <p:cNvSpPr txBox="1"/>
          <p:nvPr/>
        </p:nvSpPr>
        <p:spPr>
          <a:xfrm>
            <a:off x="0" y="2587335"/>
            <a:ext cx="461665" cy="4270664"/>
          </a:xfrm>
          <a:prstGeom prst="rect">
            <a:avLst/>
          </a:prstGeom>
          <a:noFill/>
        </p:spPr>
        <p:txBody>
          <a:bodyPr vert="vert270" wrap="square" rtlCol="0">
            <a:spAutoFit/>
          </a:bodyPr>
          <a:lstStyle/>
          <a:p>
            <a:r>
              <a:rPr lang="en-US" dirty="0" smtClean="0"/>
              <a:t>Photo from gmmacdonald.wordpress.com</a:t>
            </a:r>
            <a:endParaRPr lang="en-US" dirty="0"/>
          </a:p>
        </p:txBody>
      </p:sp>
    </p:spTree>
    <p:extLst>
      <p:ext uri="{BB962C8B-B14F-4D97-AF65-F5344CB8AC3E}">
        <p14:creationId xmlns:p14="http://schemas.microsoft.com/office/powerpoint/2010/main" val="3833127436"/>
      </p:ext>
    </p:extLst>
  </p:cSld>
  <p:clrMapOvr>
    <a:masterClrMapping/>
  </p:clrMapOvr>
  <p:transition spd="slow">
    <p:wipe di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754326"/>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r>
              <a:rPr lang="en-US" sz="3600" b="1" dirty="0" smtClean="0"/>
              <a:t>I: </a:t>
            </a:r>
            <a:r>
              <a:rPr lang="en-US" sz="3600" b="1" dirty="0" err="1" smtClean="0"/>
              <a:t>Bubastite</a:t>
            </a:r>
            <a:r>
              <a:rPr lang="en-US" sz="3600" b="1" dirty="0" smtClean="0"/>
              <a:t> Portal 10</a:t>
            </a:r>
            <a:r>
              <a:rPr lang="en-US" sz="3600" b="1" baseline="30000" dirty="0" smtClean="0"/>
              <a:t>th</a:t>
            </a:r>
            <a:r>
              <a:rPr lang="en-US" sz="3600" b="1" dirty="0" smtClean="0"/>
              <a:t> Century BC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30334" y="1754327"/>
            <a:ext cx="6813667" cy="5103674"/>
          </a:xfrm>
          <a:prstGeom prst="rect">
            <a:avLst/>
          </a:prstGeom>
        </p:spPr>
      </p:pic>
      <p:sp>
        <p:nvSpPr>
          <p:cNvPr id="5" name="TextBox 4"/>
          <p:cNvSpPr txBox="1"/>
          <p:nvPr/>
        </p:nvSpPr>
        <p:spPr>
          <a:xfrm>
            <a:off x="5029200" y="6488668"/>
            <a:ext cx="4000500" cy="369332"/>
          </a:xfrm>
          <a:prstGeom prst="rect">
            <a:avLst/>
          </a:prstGeom>
          <a:noFill/>
        </p:spPr>
        <p:txBody>
          <a:bodyPr wrap="square" rtlCol="0">
            <a:spAutoFit/>
          </a:bodyPr>
          <a:lstStyle/>
          <a:p>
            <a:pPr algn="r"/>
            <a:r>
              <a:rPr lang="en-US" dirty="0" smtClean="0"/>
              <a:t>Photo from dlib.etc.ucla.edu</a:t>
            </a:r>
            <a:endParaRPr lang="en-US" dirty="0"/>
          </a:p>
        </p:txBody>
      </p:sp>
    </p:spTree>
    <p:extLst>
      <p:ext uri="{BB962C8B-B14F-4D97-AF65-F5344CB8AC3E}">
        <p14:creationId xmlns:p14="http://schemas.microsoft.com/office/powerpoint/2010/main" val="545300386"/>
      </p:ext>
    </p:extLst>
  </p:cSld>
  <p:clrMapOvr>
    <a:masterClrMapping/>
  </p:clrMapOvr>
  <p:transition spd="slow">
    <p:wipe di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62322"/>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J:  </a:t>
            </a:r>
            <a:r>
              <a:rPr lang="en-US" sz="3600" b="1" dirty="0" err="1" smtClean="0"/>
              <a:t>Kurkh</a:t>
            </a:r>
            <a:r>
              <a:rPr lang="en-US" sz="3600" b="1" dirty="0" smtClean="0"/>
              <a:t> Monolith </a:t>
            </a:r>
          </a:p>
          <a:p>
            <a:r>
              <a:rPr lang="en-US" sz="3600" b="1" dirty="0" smtClean="0"/>
              <a:t>9</a:t>
            </a:r>
            <a:r>
              <a:rPr lang="en-US" sz="3600" b="1" baseline="30000" dirty="0" smtClean="0"/>
              <a:t>th</a:t>
            </a:r>
            <a:r>
              <a:rPr lang="en-US" sz="3600" b="1" dirty="0" smtClean="0"/>
              <a:t> Century BC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03373" y="1141129"/>
            <a:ext cx="2940627" cy="5716871"/>
          </a:xfrm>
          <a:prstGeom prst="rect">
            <a:avLst/>
          </a:prstGeom>
        </p:spPr>
      </p:pic>
      <p:sp>
        <p:nvSpPr>
          <p:cNvPr id="5" name="TextBox 4"/>
          <p:cNvSpPr txBox="1"/>
          <p:nvPr/>
        </p:nvSpPr>
        <p:spPr>
          <a:xfrm>
            <a:off x="0" y="6476539"/>
            <a:ext cx="4000500" cy="369332"/>
          </a:xfrm>
          <a:prstGeom prst="rect">
            <a:avLst/>
          </a:prstGeom>
          <a:noFill/>
        </p:spPr>
        <p:txBody>
          <a:bodyPr wrap="square" rtlCol="0">
            <a:spAutoFit/>
          </a:bodyPr>
          <a:lstStyle/>
          <a:p>
            <a:r>
              <a:rPr lang="en-US" dirty="0" smtClean="0"/>
              <a:t>Photo from jewishchristianlit.com</a:t>
            </a:r>
            <a:endParaRPr lang="en-US" dirty="0"/>
          </a:p>
        </p:txBody>
      </p:sp>
    </p:spTree>
    <p:extLst>
      <p:ext uri="{BB962C8B-B14F-4D97-AF65-F5344CB8AC3E}">
        <p14:creationId xmlns:p14="http://schemas.microsoft.com/office/powerpoint/2010/main" val="4198138125"/>
      </p:ext>
    </p:extLst>
  </p:cSld>
  <p:clrMapOvr>
    <a:masterClrMapping/>
  </p:clrMapOvr>
  <p:transition spd="slow">
    <p:wipe di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62322"/>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K:  </a:t>
            </a:r>
            <a:r>
              <a:rPr lang="en-US" sz="3600" b="1" dirty="0" err="1" smtClean="0"/>
              <a:t>Mesha</a:t>
            </a:r>
            <a:r>
              <a:rPr lang="en-US" sz="3600" b="1" dirty="0" smtClean="0"/>
              <a:t> Stele </a:t>
            </a:r>
          </a:p>
          <a:p>
            <a:r>
              <a:rPr lang="en-US" sz="3600" b="1" dirty="0" smtClean="0"/>
              <a:t>early 9</a:t>
            </a:r>
            <a:r>
              <a:rPr lang="en-US" sz="3600" b="1" baseline="30000" dirty="0" smtClean="0"/>
              <a:t>th</a:t>
            </a:r>
            <a:r>
              <a:rPr lang="en-US" sz="3600" b="1" dirty="0" smtClean="0"/>
              <a:t> Century BC</a:t>
            </a:r>
          </a:p>
        </p:txBody>
      </p:sp>
      <p:sp>
        <p:nvSpPr>
          <p:cNvPr id="5" name="TextBox 4"/>
          <p:cNvSpPr txBox="1"/>
          <p:nvPr/>
        </p:nvSpPr>
        <p:spPr>
          <a:xfrm>
            <a:off x="0" y="6476539"/>
            <a:ext cx="4000500" cy="369332"/>
          </a:xfrm>
          <a:prstGeom prst="rect">
            <a:avLst/>
          </a:prstGeom>
          <a:noFill/>
        </p:spPr>
        <p:txBody>
          <a:bodyPr wrap="square" rtlCol="0">
            <a:spAutoFit/>
          </a:bodyPr>
          <a:lstStyle/>
          <a:p>
            <a:r>
              <a:rPr lang="en-US" dirty="0" smtClean="0"/>
              <a:t>Photo from bible-lands.net</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43977" y="1119233"/>
            <a:ext cx="3400023" cy="5738767"/>
          </a:xfrm>
          <a:prstGeom prst="rect">
            <a:avLst/>
          </a:prstGeom>
        </p:spPr>
      </p:pic>
    </p:spTree>
    <p:extLst>
      <p:ext uri="{BB962C8B-B14F-4D97-AF65-F5344CB8AC3E}">
        <p14:creationId xmlns:p14="http://schemas.microsoft.com/office/powerpoint/2010/main" val="205847145"/>
      </p:ext>
    </p:extLst>
  </p:cSld>
  <p:clrMapOvr>
    <a:masterClrMapping/>
  </p:clrMapOvr>
  <p:transition spd="slow">
    <p:wipe di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62322"/>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L:  Tel Dan Inscription</a:t>
            </a:r>
          </a:p>
          <a:p>
            <a:r>
              <a:rPr lang="en-US" sz="3600" b="1" dirty="0" smtClean="0"/>
              <a:t>mid-9</a:t>
            </a:r>
            <a:r>
              <a:rPr lang="en-US" sz="3600" b="1" baseline="30000" dirty="0" smtClean="0"/>
              <a:t>th</a:t>
            </a:r>
            <a:r>
              <a:rPr lang="en-US" sz="3600" b="1" dirty="0" smtClean="0"/>
              <a:t> Century BC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77145" y="1231619"/>
            <a:ext cx="4966855" cy="4857453"/>
          </a:xfrm>
          <a:prstGeom prst="rect">
            <a:avLst/>
          </a:prstGeom>
        </p:spPr>
      </p:pic>
      <p:sp>
        <p:nvSpPr>
          <p:cNvPr id="5" name="TextBox 4"/>
          <p:cNvSpPr txBox="1"/>
          <p:nvPr/>
        </p:nvSpPr>
        <p:spPr>
          <a:xfrm>
            <a:off x="0" y="6476539"/>
            <a:ext cx="4000500" cy="369332"/>
          </a:xfrm>
          <a:prstGeom prst="rect">
            <a:avLst/>
          </a:prstGeom>
          <a:noFill/>
        </p:spPr>
        <p:txBody>
          <a:bodyPr wrap="square" rtlCol="0">
            <a:spAutoFit/>
          </a:bodyPr>
          <a:lstStyle/>
          <a:p>
            <a:r>
              <a:rPr lang="en-US" dirty="0" smtClean="0"/>
              <a:t>Photo from biblearchaeology.org</a:t>
            </a:r>
            <a:endParaRPr lang="en-US" dirty="0"/>
          </a:p>
        </p:txBody>
      </p:sp>
    </p:spTree>
    <p:extLst>
      <p:ext uri="{BB962C8B-B14F-4D97-AF65-F5344CB8AC3E}">
        <p14:creationId xmlns:p14="http://schemas.microsoft.com/office/powerpoint/2010/main" val="3210458869"/>
      </p:ext>
    </p:extLst>
  </p:cSld>
  <p:clrMapOvr>
    <a:masterClrMapping/>
  </p:clrMapOvr>
  <p:transition spd="slow">
    <p:wipe dir="d"/>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24155" y="-28427"/>
            <a:ext cx="2919845" cy="6886427"/>
          </a:xfrm>
          <a:prstGeom prst="rect">
            <a:avLst/>
          </a:prstGeom>
        </p:spPr>
      </p:pic>
      <p:sp>
        <p:nvSpPr>
          <p:cNvPr id="4" name="TextBox 3"/>
          <p:cNvSpPr txBox="1"/>
          <p:nvPr/>
        </p:nvSpPr>
        <p:spPr>
          <a:xfrm>
            <a:off x="0" y="0"/>
            <a:ext cx="9144000" cy="3970318"/>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a:t>
            </a:r>
          </a:p>
          <a:p>
            <a:r>
              <a:rPr lang="en-US" sz="3600" b="1" dirty="0" smtClean="0"/>
              <a:t>scripture.</a:t>
            </a:r>
          </a:p>
          <a:p>
            <a:endParaRPr lang="en-US" sz="3600" b="1" dirty="0" smtClean="0"/>
          </a:p>
          <a:p>
            <a:r>
              <a:rPr lang="en-US" sz="3600" b="1" dirty="0" smtClean="0"/>
              <a:t>M: Black Obelisk </a:t>
            </a:r>
          </a:p>
          <a:p>
            <a:r>
              <a:rPr lang="en-US" sz="3600" b="1" dirty="0" smtClean="0"/>
              <a:t>9</a:t>
            </a:r>
            <a:r>
              <a:rPr lang="en-US" sz="3600" b="1" baseline="30000" dirty="0" smtClean="0"/>
              <a:t>th</a:t>
            </a:r>
            <a:r>
              <a:rPr lang="en-US" sz="3600" b="1" dirty="0" smtClean="0"/>
              <a:t> Century BC</a:t>
            </a:r>
          </a:p>
          <a:p>
            <a:endParaRPr lang="en-US" sz="3600" b="1" dirty="0" smtClean="0"/>
          </a:p>
        </p:txBody>
      </p:sp>
      <p:sp>
        <p:nvSpPr>
          <p:cNvPr id="5" name="TextBox 4"/>
          <p:cNvSpPr txBox="1"/>
          <p:nvPr/>
        </p:nvSpPr>
        <p:spPr>
          <a:xfrm>
            <a:off x="0" y="6476539"/>
            <a:ext cx="4000500" cy="369332"/>
          </a:xfrm>
          <a:prstGeom prst="rect">
            <a:avLst/>
          </a:prstGeom>
          <a:noFill/>
        </p:spPr>
        <p:txBody>
          <a:bodyPr wrap="square" rtlCol="0">
            <a:spAutoFit/>
          </a:bodyPr>
          <a:lstStyle/>
          <a:p>
            <a:r>
              <a:rPr lang="en-US" dirty="0" smtClean="0"/>
              <a:t>Photo from bible-history.com</a:t>
            </a:r>
            <a:endParaRPr lang="en-US" dirty="0"/>
          </a:p>
        </p:txBody>
      </p:sp>
    </p:spTree>
    <p:extLst>
      <p:ext uri="{BB962C8B-B14F-4D97-AF65-F5344CB8AC3E}">
        <p14:creationId xmlns:p14="http://schemas.microsoft.com/office/powerpoint/2010/main" val="3339898349"/>
      </p:ext>
    </p:extLst>
  </p:cSld>
  <p:clrMapOvr>
    <a:masterClrMapping/>
  </p:clrMapOvr>
  <p:transition spd="slow">
    <p:wipe dir="d"/>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754326"/>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r>
              <a:rPr lang="en-US" sz="3600" b="1" dirty="0" smtClean="0"/>
              <a:t>N: Worship Alter at Arad mid-9</a:t>
            </a:r>
            <a:r>
              <a:rPr lang="en-US" sz="3600" b="1" baseline="30000" dirty="0" smtClean="0"/>
              <a:t>th</a:t>
            </a:r>
            <a:r>
              <a:rPr lang="en-US" sz="3600" b="1" dirty="0" smtClean="0"/>
              <a:t> Century BC</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5608" y="1706706"/>
            <a:ext cx="6868391" cy="5151293"/>
          </a:xfrm>
          <a:prstGeom prst="rect">
            <a:avLst/>
          </a:prstGeom>
        </p:spPr>
      </p:pic>
    </p:spTree>
    <p:extLst>
      <p:ext uri="{BB962C8B-B14F-4D97-AF65-F5344CB8AC3E}">
        <p14:creationId xmlns:p14="http://schemas.microsoft.com/office/powerpoint/2010/main" val="1625986248"/>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078313"/>
          </a:xfrm>
          <a:prstGeom prst="rect">
            <a:avLst/>
          </a:prstGeom>
          <a:noFill/>
        </p:spPr>
        <p:txBody>
          <a:bodyPr wrap="square" rtlCol="0">
            <a:spAutoFit/>
          </a:bodyPr>
          <a:lstStyle/>
          <a:p>
            <a:r>
              <a:rPr lang="en-US" sz="3600" b="1" dirty="0" smtClean="0">
                <a:solidFill>
                  <a:srgbClr val="FF0000"/>
                </a:solidFill>
              </a:rPr>
              <a:t>Inerrancy:  </a:t>
            </a:r>
            <a:r>
              <a:rPr lang="en-US" sz="3600" b="1" dirty="0" smtClean="0"/>
              <a:t>We </a:t>
            </a:r>
            <a:r>
              <a:rPr lang="en-US" sz="3600" b="1" dirty="0"/>
              <a:t>believe the Bible, as originally written, is </a:t>
            </a:r>
            <a:r>
              <a:rPr lang="en-US" sz="3600" b="1" dirty="0" smtClean="0"/>
              <a:t>without </a:t>
            </a:r>
            <a:r>
              <a:rPr lang="en-US" sz="3600" b="1" dirty="0"/>
              <a:t>any falsehood or error in what it affirms when properly interpreted</a:t>
            </a:r>
            <a:r>
              <a:rPr lang="en-US" sz="3600" b="1" dirty="0" smtClean="0"/>
              <a:t>.</a:t>
            </a:r>
          </a:p>
          <a:p>
            <a:endParaRPr lang="en-US" sz="3600" b="1" dirty="0"/>
          </a:p>
          <a:p>
            <a:r>
              <a:rPr lang="en-US" sz="3600" b="1" dirty="0" smtClean="0">
                <a:solidFill>
                  <a:schemeClr val="accent1">
                    <a:lumMod val="50000"/>
                  </a:schemeClr>
                </a:solidFill>
              </a:rPr>
              <a:t>This includes accurate reporting of lies and falsehoods.  </a:t>
            </a:r>
          </a:p>
          <a:p>
            <a:endParaRPr lang="en-US" sz="3600" b="1" dirty="0">
              <a:solidFill>
                <a:schemeClr val="accent1">
                  <a:lumMod val="50000"/>
                </a:schemeClr>
              </a:solidFill>
            </a:endParaRPr>
          </a:p>
          <a:p>
            <a:r>
              <a:rPr lang="en-US" sz="3600" b="1" dirty="0" smtClean="0">
                <a:solidFill>
                  <a:schemeClr val="accent1">
                    <a:lumMod val="50000"/>
                  </a:schemeClr>
                </a:solidFill>
              </a:rPr>
              <a:t>Genesis 3.4 NET: [the serpent speaking] “</a:t>
            </a:r>
            <a:r>
              <a:rPr lang="en-US" sz="3600" b="1" u="sng" dirty="0" smtClean="0">
                <a:solidFill>
                  <a:schemeClr val="accent1">
                    <a:lumMod val="50000"/>
                  </a:schemeClr>
                </a:solidFill>
              </a:rPr>
              <a:t>You surely will not die</a:t>
            </a:r>
            <a:r>
              <a:rPr lang="en-US" sz="3600" b="1" dirty="0" smtClean="0">
                <a:solidFill>
                  <a:schemeClr val="accent1">
                    <a:lumMod val="50000"/>
                  </a:schemeClr>
                </a:solidFill>
              </a:rPr>
              <a:t>.”</a:t>
            </a:r>
            <a:endParaRPr lang="en-US" sz="3600" b="1" dirty="0">
              <a:solidFill>
                <a:schemeClr val="accent1">
                  <a:lumMod val="50000"/>
                </a:schemeClr>
              </a:solidFill>
            </a:endParaRPr>
          </a:p>
        </p:txBody>
      </p:sp>
    </p:spTree>
    <p:extLst>
      <p:ext uri="{BB962C8B-B14F-4D97-AF65-F5344CB8AC3E}">
        <p14:creationId xmlns:p14="http://schemas.microsoft.com/office/powerpoint/2010/main" val="862922308"/>
      </p:ext>
    </p:extLst>
  </p:cSld>
  <p:clrMapOvr>
    <a:masterClrMapping/>
  </p:clrMapOvr>
  <p:transition spd="slow">
    <p:wipe di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62322"/>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O: Tell al </a:t>
            </a:r>
            <a:r>
              <a:rPr lang="en-US" sz="3600" b="1" dirty="0" err="1" smtClean="0"/>
              <a:t>Rimah</a:t>
            </a:r>
            <a:r>
              <a:rPr lang="en-US" sz="3600" b="1" dirty="0" smtClean="0"/>
              <a:t> Stele</a:t>
            </a:r>
          </a:p>
          <a:p>
            <a:r>
              <a:rPr lang="en-US" sz="3600" b="1" dirty="0" smtClean="0"/>
              <a:t>800BC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973" y="1117362"/>
            <a:ext cx="3855027" cy="5740638"/>
          </a:xfrm>
          <a:prstGeom prst="rect">
            <a:avLst/>
          </a:prstGeom>
        </p:spPr>
      </p:pic>
      <p:sp>
        <p:nvSpPr>
          <p:cNvPr id="5" name="TextBox 4"/>
          <p:cNvSpPr txBox="1"/>
          <p:nvPr/>
        </p:nvSpPr>
        <p:spPr>
          <a:xfrm>
            <a:off x="0" y="6476539"/>
            <a:ext cx="4000500" cy="369332"/>
          </a:xfrm>
          <a:prstGeom prst="rect">
            <a:avLst/>
          </a:prstGeom>
          <a:noFill/>
        </p:spPr>
        <p:txBody>
          <a:bodyPr wrap="square" rtlCol="0">
            <a:spAutoFit/>
          </a:bodyPr>
          <a:lstStyle/>
          <a:p>
            <a:r>
              <a:rPr lang="en-US" dirty="0" smtClean="0"/>
              <a:t>Photo from biblearchaeology.org</a:t>
            </a:r>
            <a:endParaRPr lang="en-US" dirty="0"/>
          </a:p>
        </p:txBody>
      </p:sp>
    </p:spTree>
    <p:extLst>
      <p:ext uri="{BB962C8B-B14F-4D97-AF65-F5344CB8AC3E}">
        <p14:creationId xmlns:p14="http://schemas.microsoft.com/office/powerpoint/2010/main" val="887294640"/>
      </p:ext>
    </p:extLst>
  </p:cSld>
  <p:clrMapOvr>
    <a:masterClrMapping/>
  </p:clrMapOvr>
  <p:transition spd="slow">
    <p:wipe dir="d"/>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754326"/>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r>
              <a:rPr lang="en-US" sz="3600" b="1" dirty="0" smtClean="0"/>
              <a:t>P: </a:t>
            </a:r>
            <a:r>
              <a:rPr lang="en-US" sz="3600" b="1" dirty="0" err="1" smtClean="0"/>
              <a:t>Tiglah</a:t>
            </a:r>
            <a:r>
              <a:rPr lang="en-US" sz="3600" b="1" dirty="0" smtClean="0"/>
              <a:t> </a:t>
            </a:r>
            <a:r>
              <a:rPr lang="en-US" sz="3600" b="1" dirty="0" err="1" smtClean="0"/>
              <a:t>Pileser</a:t>
            </a:r>
            <a:r>
              <a:rPr lang="en-US" sz="3600" b="1" dirty="0" smtClean="0"/>
              <a:t> III’s annals 8</a:t>
            </a:r>
            <a:r>
              <a:rPr lang="en-US" sz="3600" b="1" baseline="30000" dirty="0" smtClean="0"/>
              <a:t>th</a:t>
            </a:r>
            <a:r>
              <a:rPr lang="en-US" sz="3600" b="1" dirty="0" smtClean="0"/>
              <a:t> Century BC</a:t>
            </a:r>
          </a:p>
        </p:txBody>
      </p:sp>
      <p:sp>
        <p:nvSpPr>
          <p:cNvPr id="3" name="TextBox 2"/>
          <p:cNvSpPr txBox="1"/>
          <p:nvPr/>
        </p:nvSpPr>
        <p:spPr>
          <a:xfrm>
            <a:off x="0" y="6476539"/>
            <a:ext cx="4000500" cy="369332"/>
          </a:xfrm>
          <a:prstGeom prst="rect">
            <a:avLst/>
          </a:prstGeom>
          <a:noFill/>
        </p:spPr>
        <p:txBody>
          <a:bodyPr wrap="square" rtlCol="0">
            <a:spAutoFit/>
          </a:bodyPr>
          <a:lstStyle/>
          <a:p>
            <a:r>
              <a:rPr lang="en-US" dirty="0" smtClean="0"/>
              <a:t>Photo from people.bethel.edu</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23096" y="1866534"/>
            <a:ext cx="6697807" cy="4497797"/>
          </a:xfrm>
          <a:prstGeom prst="rect">
            <a:avLst/>
          </a:prstGeom>
        </p:spPr>
      </p:pic>
    </p:spTree>
    <p:extLst>
      <p:ext uri="{BB962C8B-B14F-4D97-AF65-F5344CB8AC3E}">
        <p14:creationId xmlns:p14="http://schemas.microsoft.com/office/powerpoint/2010/main" val="104375761"/>
      </p:ext>
    </p:extLst>
  </p:cSld>
  <p:clrMapOvr>
    <a:masterClrMapping/>
  </p:clrMapOvr>
  <p:transition spd="slow">
    <p:wipe dir="d"/>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r>
              <a:rPr lang="en-US" sz="3600" b="1" dirty="0" smtClean="0"/>
              <a:t>Q: </a:t>
            </a:r>
            <a:r>
              <a:rPr lang="en-US" sz="3600" b="1" dirty="0" err="1" smtClean="0"/>
              <a:t>Tiglah</a:t>
            </a:r>
            <a:r>
              <a:rPr lang="en-US" sz="3600" b="1" dirty="0" smtClean="0"/>
              <a:t> </a:t>
            </a:r>
            <a:r>
              <a:rPr lang="en-US" sz="3600" b="1" dirty="0" err="1" smtClean="0"/>
              <a:t>Pileser</a:t>
            </a:r>
            <a:r>
              <a:rPr lang="en-US" sz="3600" b="1" dirty="0" smtClean="0"/>
              <a:t> III’s Summary Inscription</a:t>
            </a:r>
          </a:p>
          <a:p>
            <a:r>
              <a:rPr lang="en-US" sz="3600" b="1" dirty="0" smtClean="0"/>
              <a:t>8</a:t>
            </a:r>
            <a:r>
              <a:rPr lang="en-US" sz="3600" b="1" baseline="30000" dirty="0" smtClean="0"/>
              <a:t>th</a:t>
            </a:r>
            <a:r>
              <a:rPr lang="en-US" sz="3600" b="1" dirty="0" smtClean="0"/>
              <a:t> Century BC</a:t>
            </a:r>
          </a:p>
        </p:txBody>
      </p:sp>
      <p:sp>
        <p:nvSpPr>
          <p:cNvPr id="3" name="TextBox 2"/>
          <p:cNvSpPr txBox="1"/>
          <p:nvPr/>
        </p:nvSpPr>
        <p:spPr>
          <a:xfrm>
            <a:off x="0" y="6476539"/>
            <a:ext cx="4000500" cy="369332"/>
          </a:xfrm>
          <a:prstGeom prst="rect">
            <a:avLst/>
          </a:prstGeom>
          <a:noFill/>
        </p:spPr>
        <p:txBody>
          <a:bodyPr wrap="square" rtlCol="0">
            <a:spAutoFit/>
          </a:bodyPr>
          <a:lstStyle/>
          <a:p>
            <a:r>
              <a:rPr lang="en-US" dirty="0" smtClean="0"/>
              <a:t>Photo from galaxie.com</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39391" y="1651036"/>
            <a:ext cx="5704609" cy="5194835"/>
          </a:xfrm>
          <a:prstGeom prst="rect">
            <a:avLst/>
          </a:prstGeom>
        </p:spPr>
      </p:pic>
    </p:spTree>
    <p:extLst>
      <p:ext uri="{BB962C8B-B14F-4D97-AF65-F5344CB8AC3E}">
        <p14:creationId xmlns:p14="http://schemas.microsoft.com/office/powerpoint/2010/main" val="1396775822"/>
      </p:ext>
    </p:extLst>
  </p:cSld>
  <p:clrMapOvr>
    <a:masterClrMapping/>
  </p:clrMapOvr>
  <p:transition spd="slow">
    <p:wipe dir="d"/>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62322"/>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a:t>
            </a:r>
          </a:p>
          <a:p>
            <a:endParaRPr lang="en-US" sz="3600" b="1" dirty="0" smtClean="0"/>
          </a:p>
          <a:p>
            <a:r>
              <a:rPr lang="en-US" sz="3600" b="1" dirty="0" smtClean="0"/>
              <a:t>R: </a:t>
            </a:r>
            <a:r>
              <a:rPr lang="en-US" sz="3600" b="1" dirty="0"/>
              <a:t>Annals of </a:t>
            </a:r>
            <a:r>
              <a:rPr lang="en-US" sz="3600" b="1" dirty="0" smtClean="0"/>
              <a:t>Sennacherib</a:t>
            </a:r>
          </a:p>
          <a:p>
            <a:r>
              <a:rPr lang="en-US" sz="3600" b="1" dirty="0" smtClean="0"/>
              <a:t>7</a:t>
            </a:r>
            <a:r>
              <a:rPr lang="en-US" sz="3600" b="1" baseline="30000" dirty="0" smtClean="0"/>
              <a:t>th</a:t>
            </a:r>
            <a:r>
              <a:rPr lang="en-US" sz="3600" b="1" dirty="0" smtClean="0"/>
              <a:t> Century BC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60373" y="349721"/>
            <a:ext cx="4083627" cy="6508280"/>
          </a:xfrm>
          <a:prstGeom prst="rect">
            <a:avLst/>
          </a:prstGeom>
        </p:spPr>
      </p:pic>
      <p:sp>
        <p:nvSpPr>
          <p:cNvPr id="5" name="TextBox 4"/>
          <p:cNvSpPr txBox="1"/>
          <p:nvPr/>
        </p:nvSpPr>
        <p:spPr>
          <a:xfrm>
            <a:off x="0" y="6476539"/>
            <a:ext cx="4000500" cy="369332"/>
          </a:xfrm>
          <a:prstGeom prst="rect">
            <a:avLst/>
          </a:prstGeom>
          <a:noFill/>
        </p:spPr>
        <p:txBody>
          <a:bodyPr wrap="square" rtlCol="0">
            <a:spAutoFit/>
          </a:bodyPr>
          <a:lstStyle/>
          <a:p>
            <a:r>
              <a:rPr lang="en-US" dirty="0" smtClean="0"/>
              <a:t>Photo from cojs.org</a:t>
            </a:r>
            <a:endParaRPr lang="en-US" dirty="0"/>
          </a:p>
        </p:txBody>
      </p:sp>
    </p:spTree>
    <p:extLst>
      <p:ext uri="{BB962C8B-B14F-4D97-AF65-F5344CB8AC3E}">
        <p14:creationId xmlns:p14="http://schemas.microsoft.com/office/powerpoint/2010/main" val="628596868"/>
      </p:ext>
    </p:extLst>
  </p:cSld>
  <p:clrMapOvr>
    <a:masterClrMapping/>
  </p:clrMapOvr>
  <p:transition spd="slow">
    <p:wipe di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970318"/>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a:t>
            </a:r>
          </a:p>
          <a:p>
            <a:endParaRPr lang="en-US" sz="3600" b="1" dirty="0" smtClean="0"/>
          </a:p>
          <a:p>
            <a:r>
              <a:rPr lang="en-US" sz="3600" b="1" dirty="0" smtClean="0"/>
              <a:t>S:  Writings of </a:t>
            </a:r>
          </a:p>
          <a:p>
            <a:r>
              <a:rPr lang="en-US" sz="3600" b="1" dirty="0" smtClean="0"/>
              <a:t>Esarhaddon &amp; </a:t>
            </a:r>
          </a:p>
          <a:p>
            <a:r>
              <a:rPr lang="en-US" sz="3600" b="1" dirty="0" smtClean="0"/>
              <a:t>Ashurbanipal</a:t>
            </a:r>
          </a:p>
          <a:p>
            <a:r>
              <a:rPr lang="en-US" sz="3600" b="1" dirty="0" smtClean="0"/>
              <a:t>7</a:t>
            </a:r>
            <a:r>
              <a:rPr lang="en-US" sz="3600" b="1" baseline="30000" dirty="0" smtClean="0"/>
              <a:t>th</a:t>
            </a:r>
            <a:r>
              <a:rPr lang="en-US" sz="3600" b="1" dirty="0" smtClean="0"/>
              <a:t> Century BC</a:t>
            </a:r>
          </a:p>
        </p:txBody>
      </p:sp>
      <p:sp>
        <p:nvSpPr>
          <p:cNvPr id="3" name="TextBox 2"/>
          <p:cNvSpPr txBox="1"/>
          <p:nvPr/>
        </p:nvSpPr>
        <p:spPr>
          <a:xfrm>
            <a:off x="0" y="6476539"/>
            <a:ext cx="4000500" cy="369332"/>
          </a:xfrm>
          <a:prstGeom prst="rect">
            <a:avLst/>
          </a:prstGeom>
          <a:noFill/>
        </p:spPr>
        <p:txBody>
          <a:bodyPr wrap="square" rtlCol="0">
            <a:spAutoFit/>
          </a:bodyPr>
          <a:lstStyle/>
          <a:p>
            <a:r>
              <a:rPr lang="en-US" dirty="0" smtClean="0"/>
              <a:t>Photo from newworldencyclopedia.org</a:t>
            </a:r>
            <a:endParaRPr lang="en-US" dirty="0"/>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40727" y="633431"/>
            <a:ext cx="5403273" cy="6224570"/>
          </a:xfrm>
          <a:prstGeom prst="rect">
            <a:avLst/>
          </a:prstGeom>
        </p:spPr>
      </p:pic>
    </p:spTree>
    <p:extLst>
      <p:ext uri="{BB962C8B-B14F-4D97-AF65-F5344CB8AC3E}">
        <p14:creationId xmlns:p14="http://schemas.microsoft.com/office/powerpoint/2010/main" val="2358984066"/>
      </p:ext>
    </p:extLst>
  </p:cSld>
  <p:clrMapOvr>
    <a:masterClrMapping/>
  </p:clrMapOvr>
  <p:transition spd="slow">
    <p:wipe di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1754326"/>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r>
              <a:rPr lang="en-US" sz="3600" b="1" dirty="0" smtClean="0"/>
              <a:t>T: </a:t>
            </a:r>
            <a:r>
              <a:rPr lang="en-US" sz="3600" b="1" dirty="0"/>
              <a:t>The </a:t>
            </a:r>
            <a:r>
              <a:rPr lang="en-US" sz="3600" b="1" dirty="0" err="1"/>
              <a:t>Katef</a:t>
            </a:r>
            <a:r>
              <a:rPr lang="en-US" sz="3600" b="1" dirty="0"/>
              <a:t> </a:t>
            </a:r>
            <a:r>
              <a:rPr lang="en-US" sz="3600" b="1" dirty="0" err="1"/>
              <a:t>Hinnom</a:t>
            </a:r>
            <a:r>
              <a:rPr lang="en-US" sz="3600" b="1" dirty="0"/>
              <a:t> silver </a:t>
            </a:r>
            <a:r>
              <a:rPr lang="en-US" sz="3600" b="1" dirty="0" smtClean="0"/>
              <a:t>scrolls 6</a:t>
            </a:r>
            <a:r>
              <a:rPr lang="en-US" sz="3600" b="1" baseline="30000" dirty="0" smtClean="0"/>
              <a:t>th</a:t>
            </a:r>
            <a:r>
              <a:rPr lang="en-US" sz="3600" b="1" dirty="0" smtClean="0"/>
              <a:t>-7</a:t>
            </a:r>
            <a:r>
              <a:rPr lang="en-US" sz="3600" b="1" baseline="30000" dirty="0" smtClean="0"/>
              <a:t>th</a:t>
            </a:r>
            <a:r>
              <a:rPr lang="en-US" sz="3600" b="1" dirty="0" smtClean="0"/>
              <a:t> C. BC</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2569" y="1859973"/>
            <a:ext cx="7151432" cy="4998027"/>
          </a:xfrm>
          <a:prstGeom prst="rect">
            <a:avLst/>
          </a:prstGeom>
        </p:spPr>
      </p:pic>
      <p:sp>
        <p:nvSpPr>
          <p:cNvPr id="5" name="TextBox 4"/>
          <p:cNvSpPr txBox="1"/>
          <p:nvPr/>
        </p:nvSpPr>
        <p:spPr>
          <a:xfrm>
            <a:off x="0" y="2587335"/>
            <a:ext cx="461665" cy="4270664"/>
          </a:xfrm>
          <a:prstGeom prst="rect">
            <a:avLst/>
          </a:prstGeom>
          <a:noFill/>
        </p:spPr>
        <p:txBody>
          <a:bodyPr vert="vert270" wrap="square" rtlCol="0">
            <a:spAutoFit/>
          </a:bodyPr>
          <a:lstStyle/>
          <a:p>
            <a:r>
              <a:rPr lang="en-US" dirty="0" smtClean="0"/>
              <a:t>Photo from en.wikipedia.org</a:t>
            </a:r>
            <a:endParaRPr lang="en-US" dirty="0"/>
          </a:p>
        </p:txBody>
      </p:sp>
    </p:spTree>
    <p:extLst>
      <p:ext uri="{BB962C8B-B14F-4D97-AF65-F5344CB8AC3E}">
        <p14:creationId xmlns:p14="http://schemas.microsoft.com/office/powerpoint/2010/main" val="1276498631"/>
      </p:ext>
    </p:extLst>
  </p:cSld>
  <p:clrMapOvr>
    <a:masterClrMapping/>
  </p:clrMapOvr>
  <p:transition spd="slow">
    <p:wipe di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62322"/>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U: </a:t>
            </a:r>
            <a:r>
              <a:rPr lang="en-US" sz="3600" b="1" dirty="0"/>
              <a:t>Babylonian Chronicle </a:t>
            </a:r>
            <a:endParaRPr lang="en-US" sz="3600" b="1" dirty="0" smtClean="0"/>
          </a:p>
          <a:p>
            <a:r>
              <a:rPr lang="en-US" sz="3600" b="1" dirty="0" smtClean="0"/>
              <a:t>6</a:t>
            </a:r>
            <a:r>
              <a:rPr lang="en-US" sz="3600" b="1" baseline="30000" dirty="0" smtClean="0"/>
              <a:t>th</a:t>
            </a:r>
            <a:r>
              <a:rPr lang="en-US" sz="3600" b="1" dirty="0" smtClean="0"/>
              <a:t> Century BC</a:t>
            </a:r>
          </a:p>
        </p:txBody>
      </p:sp>
      <p:sp>
        <p:nvSpPr>
          <p:cNvPr id="3" name="TextBox 2"/>
          <p:cNvSpPr txBox="1"/>
          <p:nvPr/>
        </p:nvSpPr>
        <p:spPr>
          <a:xfrm>
            <a:off x="0" y="6476539"/>
            <a:ext cx="4000500" cy="369332"/>
          </a:xfrm>
          <a:prstGeom prst="rect">
            <a:avLst/>
          </a:prstGeom>
          <a:noFill/>
        </p:spPr>
        <p:txBody>
          <a:bodyPr wrap="square" rtlCol="0">
            <a:spAutoFit/>
          </a:bodyPr>
          <a:lstStyle/>
          <a:p>
            <a:r>
              <a:rPr lang="en-US" dirty="0" smtClean="0"/>
              <a:t>Photo from bible-history.com</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59036" y="1105030"/>
            <a:ext cx="4384964" cy="5740841"/>
          </a:xfrm>
          <a:prstGeom prst="rect">
            <a:avLst/>
          </a:prstGeom>
        </p:spPr>
      </p:pic>
    </p:spTree>
    <p:extLst>
      <p:ext uri="{BB962C8B-B14F-4D97-AF65-F5344CB8AC3E}">
        <p14:creationId xmlns:p14="http://schemas.microsoft.com/office/powerpoint/2010/main" val="456647724"/>
      </p:ext>
    </p:extLst>
  </p:cSld>
  <p:clrMapOvr>
    <a:masterClrMapping/>
  </p:clrMapOvr>
  <p:transition spd="slow">
    <p:wipe dir="d"/>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862322"/>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W: Jerusalem seals</a:t>
            </a:r>
          </a:p>
          <a:p>
            <a:r>
              <a:rPr lang="en-US" sz="3600" b="1"/>
              <a:t>6</a:t>
            </a:r>
            <a:r>
              <a:rPr lang="en-US" sz="3600" b="1" baseline="30000" smtClean="0"/>
              <a:t>th</a:t>
            </a:r>
            <a:r>
              <a:rPr lang="en-US" sz="3600" b="1" smtClean="0"/>
              <a:t> </a:t>
            </a:r>
            <a:r>
              <a:rPr lang="en-US" sz="3600" b="1" dirty="0" smtClean="0"/>
              <a:t>Century BC </a:t>
            </a:r>
          </a:p>
        </p:txBody>
      </p:sp>
      <p:sp>
        <p:nvSpPr>
          <p:cNvPr id="3" name="TextBox 2"/>
          <p:cNvSpPr txBox="1"/>
          <p:nvPr/>
        </p:nvSpPr>
        <p:spPr>
          <a:xfrm>
            <a:off x="0" y="6476539"/>
            <a:ext cx="4000500" cy="369332"/>
          </a:xfrm>
          <a:prstGeom prst="rect">
            <a:avLst/>
          </a:prstGeom>
          <a:noFill/>
        </p:spPr>
        <p:txBody>
          <a:bodyPr wrap="square" rtlCol="0">
            <a:spAutoFit/>
          </a:bodyPr>
          <a:lstStyle/>
          <a:p>
            <a:r>
              <a:rPr lang="en-US" dirty="0" smtClean="0"/>
              <a:t>Photo from biblearchaeology.org</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36968" y="1835643"/>
            <a:ext cx="3849832" cy="4559578"/>
          </a:xfrm>
          <a:prstGeom prst="rect">
            <a:avLst/>
          </a:prstGeom>
        </p:spPr>
      </p:pic>
    </p:spTree>
    <p:extLst>
      <p:ext uri="{BB962C8B-B14F-4D97-AF65-F5344CB8AC3E}">
        <p14:creationId xmlns:p14="http://schemas.microsoft.com/office/powerpoint/2010/main" val="419593693"/>
      </p:ext>
    </p:extLst>
  </p:cSld>
  <p:clrMapOvr>
    <a:masterClrMapping/>
  </p:clrMapOvr>
  <p:transition spd="slow">
    <p:wipe di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2308324"/>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a:p>
            <a:r>
              <a:rPr lang="en-US" sz="3600" b="1" dirty="0" smtClean="0"/>
              <a:t>V: Cyrus Cylinder 6</a:t>
            </a:r>
            <a:r>
              <a:rPr lang="en-US" sz="3600" b="1" baseline="30000" dirty="0" smtClean="0"/>
              <a:t>th</a:t>
            </a:r>
            <a:r>
              <a:rPr lang="en-US" sz="3600" b="1" dirty="0" smtClean="0"/>
              <a:t> Century BC</a:t>
            </a:r>
          </a:p>
        </p:txBody>
      </p:sp>
      <p:sp>
        <p:nvSpPr>
          <p:cNvPr id="3" name="TextBox 2"/>
          <p:cNvSpPr txBox="1"/>
          <p:nvPr/>
        </p:nvSpPr>
        <p:spPr>
          <a:xfrm>
            <a:off x="0" y="6476539"/>
            <a:ext cx="2971800" cy="369332"/>
          </a:xfrm>
          <a:prstGeom prst="rect">
            <a:avLst/>
          </a:prstGeom>
          <a:noFill/>
        </p:spPr>
        <p:txBody>
          <a:bodyPr wrap="square" rtlCol="0">
            <a:spAutoFit/>
          </a:bodyPr>
          <a:lstStyle/>
          <a:p>
            <a:r>
              <a:rPr lang="en-US" dirty="0" smtClean="0"/>
              <a:t>Photo from bible-history.com</a:t>
            </a:r>
            <a:endParaRPr lang="en-US"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67525" y="2576946"/>
            <a:ext cx="6276475" cy="4268926"/>
          </a:xfrm>
          <a:prstGeom prst="rect">
            <a:avLst/>
          </a:prstGeom>
        </p:spPr>
      </p:pic>
    </p:spTree>
    <p:extLst>
      <p:ext uri="{BB962C8B-B14F-4D97-AF65-F5344CB8AC3E}">
        <p14:creationId xmlns:p14="http://schemas.microsoft.com/office/powerpoint/2010/main" val="3303051178"/>
      </p:ext>
    </p:extLst>
  </p:cSld>
  <p:clrMapOvr>
    <a:masterClrMapping/>
  </p:clrMapOvr>
  <p:transition spd="slow">
    <p:wipe dir="d"/>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0" y="13252"/>
            <a:ext cx="9144000" cy="3918574"/>
            <a:chOff x="0" y="0"/>
            <a:chExt cx="9144000" cy="3918574"/>
          </a:xfrm>
        </p:grpSpPr>
        <p:grpSp>
          <p:nvGrpSpPr>
            <p:cNvPr id="2" name="Group 1"/>
            <p:cNvGrpSpPr/>
            <p:nvPr/>
          </p:nvGrpSpPr>
          <p:grpSpPr>
            <a:xfrm>
              <a:off x="166255" y="1497490"/>
              <a:ext cx="8977744" cy="2421084"/>
              <a:chOff x="166255" y="2438395"/>
              <a:chExt cx="8977744" cy="2421084"/>
            </a:xfrm>
          </p:grpSpPr>
          <p:cxnSp>
            <p:nvCxnSpPr>
              <p:cNvPr id="6" name="Straight Arrow Connector 5"/>
              <p:cNvCxnSpPr/>
              <p:nvPr/>
            </p:nvCxnSpPr>
            <p:spPr>
              <a:xfrm flipV="1">
                <a:off x="166255" y="3397827"/>
                <a:ext cx="8842663" cy="10391"/>
              </a:xfrm>
              <a:prstGeom prst="straightConnector1">
                <a:avLst/>
              </a:prstGeom>
              <a:ln w="50800" cap="rnd">
                <a:solidFill>
                  <a:schemeClr val="tx1"/>
                </a:solidFill>
                <a:round/>
                <a:headEnd type="stealth"/>
                <a:tailEnd type="stealth"/>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374073" y="3512127"/>
                <a:ext cx="553998" cy="1340427"/>
              </a:xfrm>
              <a:prstGeom prst="rect">
                <a:avLst/>
              </a:prstGeom>
              <a:noFill/>
            </p:spPr>
            <p:txBody>
              <a:bodyPr vert="vert270" wrap="square" rtlCol="0">
                <a:spAutoFit/>
              </a:bodyPr>
              <a:lstStyle/>
              <a:p>
                <a:r>
                  <a:rPr lang="en-US" sz="2400" b="1" dirty="0" smtClean="0"/>
                  <a:t>1600 BC</a:t>
                </a:r>
                <a:endParaRPr lang="en-US" sz="2400" b="1" dirty="0"/>
              </a:p>
            </p:txBody>
          </p:sp>
          <p:sp>
            <p:nvSpPr>
              <p:cNvPr id="9" name="TextBox 8"/>
              <p:cNvSpPr txBox="1"/>
              <p:nvPr/>
            </p:nvSpPr>
            <p:spPr>
              <a:xfrm>
                <a:off x="928071" y="3519052"/>
                <a:ext cx="553998" cy="1340427"/>
              </a:xfrm>
              <a:prstGeom prst="rect">
                <a:avLst/>
              </a:prstGeom>
              <a:noFill/>
            </p:spPr>
            <p:txBody>
              <a:bodyPr vert="vert270" wrap="square" rtlCol="0">
                <a:spAutoFit/>
              </a:bodyPr>
              <a:lstStyle/>
              <a:p>
                <a:r>
                  <a:rPr lang="en-US" sz="2400" b="1" dirty="0" smtClean="0"/>
                  <a:t>1500 BC</a:t>
                </a:r>
                <a:endParaRPr lang="en-US" sz="2400" b="1" dirty="0"/>
              </a:p>
            </p:txBody>
          </p:sp>
          <p:sp>
            <p:nvSpPr>
              <p:cNvPr id="10" name="TextBox 9"/>
              <p:cNvSpPr txBox="1"/>
              <p:nvPr/>
            </p:nvSpPr>
            <p:spPr>
              <a:xfrm>
                <a:off x="1471678" y="3519052"/>
                <a:ext cx="553998" cy="1340427"/>
              </a:xfrm>
              <a:prstGeom prst="rect">
                <a:avLst/>
              </a:prstGeom>
              <a:noFill/>
            </p:spPr>
            <p:txBody>
              <a:bodyPr vert="vert270" wrap="square" rtlCol="0">
                <a:spAutoFit/>
              </a:bodyPr>
              <a:lstStyle/>
              <a:p>
                <a:r>
                  <a:rPr lang="en-US" sz="2400" b="1" dirty="0" smtClean="0"/>
                  <a:t>1400 BC</a:t>
                </a:r>
                <a:endParaRPr lang="en-US" sz="2400" b="1" dirty="0"/>
              </a:p>
            </p:txBody>
          </p:sp>
          <p:sp>
            <p:nvSpPr>
              <p:cNvPr id="11" name="TextBox 10"/>
              <p:cNvSpPr txBox="1"/>
              <p:nvPr/>
            </p:nvSpPr>
            <p:spPr>
              <a:xfrm>
                <a:off x="2016294" y="3519052"/>
                <a:ext cx="553998" cy="1340427"/>
              </a:xfrm>
              <a:prstGeom prst="rect">
                <a:avLst/>
              </a:prstGeom>
              <a:noFill/>
            </p:spPr>
            <p:txBody>
              <a:bodyPr vert="vert270" wrap="square" rtlCol="0">
                <a:spAutoFit/>
              </a:bodyPr>
              <a:lstStyle/>
              <a:p>
                <a:r>
                  <a:rPr lang="en-US" sz="2400" b="1" dirty="0" smtClean="0"/>
                  <a:t>1300 BC</a:t>
                </a:r>
                <a:endParaRPr lang="en-US" sz="2400" b="1" dirty="0"/>
              </a:p>
            </p:txBody>
          </p:sp>
          <p:sp>
            <p:nvSpPr>
              <p:cNvPr id="12" name="TextBox 11"/>
              <p:cNvSpPr txBox="1"/>
              <p:nvPr/>
            </p:nvSpPr>
            <p:spPr>
              <a:xfrm>
                <a:off x="3008213" y="3519052"/>
                <a:ext cx="553998" cy="1340427"/>
              </a:xfrm>
              <a:prstGeom prst="rect">
                <a:avLst/>
              </a:prstGeom>
              <a:noFill/>
            </p:spPr>
            <p:txBody>
              <a:bodyPr vert="vert270" wrap="square" rtlCol="0">
                <a:spAutoFit/>
              </a:bodyPr>
              <a:lstStyle/>
              <a:p>
                <a:r>
                  <a:rPr lang="en-US" sz="2400" b="1" dirty="0" smtClean="0"/>
                  <a:t>1100 BC</a:t>
                </a:r>
                <a:endParaRPr lang="en-US" sz="2400" b="1" dirty="0"/>
              </a:p>
            </p:txBody>
          </p:sp>
          <p:sp>
            <p:nvSpPr>
              <p:cNvPr id="13" name="TextBox 12"/>
              <p:cNvSpPr txBox="1"/>
              <p:nvPr/>
            </p:nvSpPr>
            <p:spPr>
              <a:xfrm>
                <a:off x="3486934" y="3512126"/>
                <a:ext cx="553998" cy="1340427"/>
              </a:xfrm>
              <a:prstGeom prst="rect">
                <a:avLst/>
              </a:prstGeom>
              <a:noFill/>
            </p:spPr>
            <p:txBody>
              <a:bodyPr vert="vert270" wrap="square" rtlCol="0">
                <a:spAutoFit/>
              </a:bodyPr>
              <a:lstStyle/>
              <a:p>
                <a:r>
                  <a:rPr lang="en-US" sz="2400" b="1" dirty="0" smtClean="0"/>
                  <a:t>1000 BC</a:t>
                </a:r>
                <a:endParaRPr lang="en-US" sz="2400" b="1" dirty="0"/>
              </a:p>
            </p:txBody>
          </p:sp>
          <p:sp>
            <p:nvSpPr>
              <p:cNvPr id="14" name="TextBox 13"/>
              <p:cNvSpPr txBox="1"/>
              <p:nvPr/>
            </p:nvSpPr>
            <p:spPr>
              <a:xfrm>
                <a:off x="3989741" y="3470561"/>
                <a:ext cx="553998" cy="1340427"/>
              </a:xfrm>
              <a:prstGeom prst="rect">
                <a:avLst/>
              </a:prstGeom>
              <a:noFill/>
            </p:spPr>
            <p:txBody>
              <a:bodyPr vert="vert270" wrap="square" rtlCol="0">
                <a:spAutoFit/>
              </a:bodyPr>
              <a:lstStyle/>
              <a:p>
                <a:r>
                  <a:rPr lang="en-US" sz="2400" b="1" dirty="0" smtClean="0"/>
                  <a:t>900 BC</a:t>
                </a:r>
                <a:endParaRPr lang="en-US" sz="2400" b="1" dirty="0"/>
              </a:p>
            </p:txBody>
          </p:sp>
          <p:sp>
            <p:nvSpPr>
              <p:cNvPr id="15" name="TextBox 14"/>
              <p:cNvSpPr txBox="1"/>
              <p:nvPr/>
            </p:nvSpPr>
            <p:spPr>
              <a:xfrm>
                <a:off x="4458071" y="3480952"/>
                <a:ext cx="553998" cy="1340427"/>
              </a:xfrm>
              <a:prstGeom prst="rect">
                <a:avLst/>
              </a:prstGeom>
              <a:noFill/>
            </p:spPr>
            <p:txBody>
              <a:bodyPr vert="vert270" wrap="square" rtlCol="0">
                <a:spAutoFit/>
              </a:bodyPr>
              <a:lstStyle/>
              <a:p>
                <a:r>
                  <a:rPr lang="en-US" sz="2400" b="1" dirty="0" smtClean="0"/>
                  <a:t>800 BC</a:t>
                </a:r>
                <a:endParaRPr lang="en-US" sz="2400" b="1" dirty="0"/>
              </a:p>
            </p:txBody>
          </p:sp>
          <p:sp>
            <p:nvSpPr>
              <p:cNvPr id="16" name="TextBox 15"/>
              <p:cNvSpPr txBox="1"/>
              <p:nvPr/>
            </p:nvSpPr>
            <p:spPr>
              <a:xfrm>
                <a:off x="2543000" y="3519052"/>
                <a:ext cx="553998" cy="1340427"/>
              </a:xfrm>
              <a:prstGeom prst="rect">
                <a:avLst/>
              </a:prstGeom>
              <a:noFill/>
            </p:spPr>
            <p:txBody>
              <a:bodyPr vert="vert270" wrap="square" rtlCol="0">
                <a:spAutoFit/>
              </a:bodyPr>
              <a:lstStyle/>
              <a:p>
                <a:r>
                  <a:rPr lang="en-US" sz="2400" b="1" dirty="0" smtClean="0"/>
                  <a:t>1200 BC</a:t>
                </a:r>
                <a:endParaRPr lang="en-US" sz="2400" b="1" dirty="0"/>
              </a:p>
            </p:txBody>
          </p:sp>
          <p:sp>
            <p:nvSpPr>
              <p:cNvPr id="17" name="TextBox 16"/>
              <p:cNvSpPr txBox="1"/>
              <p:nvPr/>
            </p:nvSpPr>
            <p:spPr>
              <a:xfrm>
                <a:off x="4880883" y="3480951"/>
                <a:ext cx="553998" cy="1340427"/>
              </a:xfrm>
              <a:prstGeom prst="rect">
                <a:avLst/>
              </a:prstGeom>
              <a:noFill/>
            </p:spPr>
            <p:txBody>
              <a:bodyPr vert="vert270" wrap="square" rtlCol="0">
                <a:spAutoFit/>
              </a:bodyPr>
              <a:lstStyle/>
              <a:p>
                <a:r>
                  <a:rPr lang="en-US" sz="2400" b="1" dirty="0" smtClean="0"/>
                  <a:t>700 BC</a:t>
                </a:r>
                <a:endParaRPr lang="en-US" sz="2400" b="1" dirty="0"/>
              </a:p>
            </p:txBody>
          </p:sp>
          <p:sp>
            <p:nvSpPr>
              <p:cNvPr id="18" name="TextBox 17"/>
              <p:cNvSpPr txBox="1"/>
              <p:nvPr/>
            </p:nvSpPr>
            <p:spPr>
              <a:xfrm>
                <a:off x="5349213" y="3470560"/>
                <a:ext cx="553998" cy="1340427"/>
              </a:xfrm>
              <a:prstGeom prst="rect">
                <a:avLst/>
              </a:prstGeom>
              <a:noFill/>
            </p:spPr>
            <p:txBody>
              <a:bodyPr vert="vert270" wrap="square" rtlCol="0">
                <a:spAutoFit/>
              </a:bodyPr>
              <a:lstStyle/>
              <a:p>
                <a:r>
                  <a:rPr lang="en-US" sz="2400" b="1" dirty="0" smtClean="0"/>
                  <a:t>600 BC</a:t>
                </a:r>
                <a:endParaRPr lang="en-US" sz="2400" b="1" dirty="0"/>
              </a:p>
            </p:txBody>
          </p:sp>
          <p:sp>
            <p:nvSpPr>
              <p:cNvPr id="19" name="TextBox 18"/>
              <p:cNvSpPr txBox="1"/>
              <p:nvPr/>
            </p:nvSpPr>
            <p:spPr>
              <a:xfrm>
                <a:off x="5833684" y="3467094"/>
                <a:ext cx="553998" cy="1340427"/>
              </a:xfrm>
              <a:prstGeom prst="rect">
                <a:avLst/>
              </a:prstGeom>
              <a:noFill/>
            </p:spPr>
            <p:txBody>
              <a:bodyPr vert="vert270" wrap="square" rtlCol="0">
                <a:spAutoFit/>
              </a:bodyPr>
              <a:lstStyle/>
              <a:p>
                <a:r>
                  <a:rPr lang="en-US" sz="2400" b="1" dirty="0" smtClean="0"/>
                  <a:t>500 BC</a:t>
                </a:r>
                <a:endParaRPr lang="en-US" sz="2400" b="1" dirty="0"/>
              </a:p>
            </p:txBody>
          </p:sp>
          <p:sp>
            <p:nvSpPr>
              <p:cNvPr id="20" name="TextBox 19"/>
              <p:cNvSpPr txBox="1"/>
              <p:nvPr/>
            </p:nvSpPr>
            <p:spPr>
              <a:xfrm>
                <a:off x="6252313" y="3463628"/>
                <a:ext cx="553998" cy="1340427"/>
              </a:xfrm>
              <a:prstGeom prst="rect">
                <a:avLst/>
              </a:prstGeom>
              <a:noFill/>
            </p:spPr>
            <p:txBody>
              <a:bodyPr vert="vert270" wrap="square" rtlCol="0">
                <a:spAutoFit/>
              </a:bodyPr>
              <a:lstStyle/>
              <a:p>
                <a:r>
                  <a:rPr lang="en-US" sz="2400" b="1" dirty="0"/>
                  <a:t>4</a:t>
                </a:r>
                <a:r>
                  <a:rPr lang="en-US" sz="2400" b="1" dirty="0" smtClean="0"/>
                  <a:t>00 BC</a:t>
                </a:r>
                <a:endParaRPr lang="en-US" sz="2400" b="1" dirty="0"/>
              </a:p>
            </p:txBody>
          </p:sp>
          <p:sp>
            <p:nvSpPr>
              <p:cNvPr id="22" name="6-Point Star 21"/>
              <p:cNvSpPr/>
              <p:nvPr/>
            </p:nvSpPr>
            <p:spPr>
              <a:xfrm>
                <a:off x="446534" y="2888675"/>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6-Point Star 22"/>
              <p:cNvSpPr/>
              <p:nvPr/>
            </p:nvSpPr>
            <p:spPr>
              <a:xfrm>
                <a:off x="1322375" y="2886942"/>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6-Point Star 23"/>
              <p:cNvSpPr/>
              <p:nvPr/>
            </p:nvSpPr>
            <p:spPr>
              <a:xfrm>
                <a:off x="1573715" y="2886941"/>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6-Point Star 24"/>
              <p:cNvSpPr/>
              <p:nvPr/>
            </p:nvSpPr>
            <p:spPr>
              <a:xfrm>
                <a:off x="2612181" y="2895601"/>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6-Point Star 25"/>
              <p:cNvSpPr/>
              <p:nvPr/>
            </p:nvSpPr>
            <p:spPr>
              <a:xfrm>
                <a:off x="3556115" y="2864427"/>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6-Point Star 26"/>
              <p:cNvSpPr/>
              <p:nvPr/>
            </p:nvSpPr>
            <p:spPr>
              <a:xfrm>
                <a:off x="3556115" y="2665267"/>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6-Point Star 27"/>
              <p:cNvSpPr/>
              <p:nvPr/>
            </p:nvSpPr>
            <p:spPr>
              <a:xfrm>
                <a:off x="3771139" y="2885209"/>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6-Point Star 28"/>
              <p:cNvSpPr/>
              <p:nvPr/>
            </p:nvSpPr>
            <p:spPr>
              <a:xfrm>
                <a:off x="3833114" y="2668728"/>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6-Point Star 29"/>
              <p:cNvSpPr/>
              <p:nvPr/>
            </p:nvSpPr>
            <p:spPr>
              <a:xfrm>
                <a:off x="4361506" y="2864427"/>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6-Point Star 30"/>
              <p:cNvSpPr/>
              <p:nvPr/>
            </p:nvSpPr>
            <p:spPr>
              <a:xfrm>
                <a:off x="4514461" y="2873085"/>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6-Point Star 31"/>
              <p:cNvSpPr/>
              <p:nvPr/>
            </p:nvSpPr>
            <p:spPr>
              <a:xfrm>
                <a:off x="4386763" y="2635827"/>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6-Point Star 33"/>
              <p:cNvSpPr/>
              <p:nvPr/>
            </p:nvSpPr>
            <p:spPr>
              <a:xfrm>
                <a:off x="4401705" y="2438395"/>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6-Point Star 34"/>
              <p:cNvSpPr/>
              <p:nvPr/>
            </p:nvSpPr>
            <p:spPr>
              <a:xfrm>
                <a:off x="4587586" y="2469569"/>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6-Point Star 35"/>
              <p:cNvSpPr/>
              <p:nvPr/>
            </p:nvSpPr>
            <p:spPr>
              <a:xfrm>
                <a:off x="4908160" y="2885208"/>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6-Point Star 36"/>
              <p:cNvSpPr/>
              <p:nvPr/>
            </p:nvSpPr>
            <p:spPr>
              <a:xfrm>
                <a:off x="5258487" y="2873085"/>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6-Point Star 37"/>
              <p:cNvSpPr/>
              <p:nvPr/>
            </p:nvSpPr>
            <p:spPr>
              <a:xfrm>
                <a:off x="5381165" y="2859231"/>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6-Point Star 38"/>
              <p:cNvSpPr/>
              <p:nvPr/>
            </p:nvSpPr>
            <p:spPr>
              <a:xfrm>
                <a:off x="5802521" y="2855765"/>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6-Point Star 39"/>
              <p:cNvSpPr/>
              <p:nvPr/>
            </p:nvSpPr>
            <p:spPr>
              <a:xfrm>
                <a:off x="6174744" y="2876551"/>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6708684" y="4189265"/>
                <a:ext cx="2435315" cy="461665"/>
              </a:xfrm>
              <a:prstGeom prst="rect">
                <a:avLst/>
              </a:prstGeom>
              <a:noFill/>
            </p:spPr>
            <p:txBody>
              <a:bodyPr wrap="square" rtlCol="0">
                <a:spAutoFit/>
              </a:bodyPr>
              <a:lstStyle/>
              <a:p>
                <a:r>
                  <a:rPr lang="en-US" sz="2400" b="1" dirty="0" smtClean="0"/>
                  <a:t>End of OT history</a:t>
                </a:r>
                <a:endParaRPr lang="en-US" sz="2400" b="1" dirty="0"/>
              </a:p>
            </p:txBody>
          </p:sp>
        </p:grpSp>
        <p:sp>
          <p:nvSpPr>
            <p:cNvPr id="4" name="TextBox 3"/>
            <p:cNvSpPr txBox="1"/>
            <p:nvPr/>
          </p:nvSpPr>
          <p:spPr>
            <a:xfrm>
              <a:off x="0" y="0"/>
              <a:ext cx="9144000" cy="1754326"/>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a:t>5</a:t>
              </a:r>
              <a:r>
                <a:rPr lang="en-US" sz="3600" b="1" dirty="0" smtClean="0"/>
                <a:t>: Archaeology supports scripture.</a:t>
              </a:r>
            </a:p>
            <a:p>
              <a:endParaRPr lang="en-US" sz="3600" b="1" dirty="0" smtClean="0"/>
            </a:p>
          </p:txBody>
        </p:sp>
        <p:sp>
          <p:nvSpPr>
            <p:cNvPr id="33" name="6-Point Star 32"/>
            <p:cNvSpPr/>
            <p:nvPr/>
          </p:nvSpPr>
          <p:spPr>
            <a:xfrm>
              <a:off x="4630663" y="1746876"/>
              <a:ext cx="415636" cy="446809"/>
            </a:xfrm>
            <a:prstGeom prst="star6">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943779527"/>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740307"/>
          </a:xfrm>
          <a:prstGeom prst="rect">
            <a:avLst/>
          </a:prstGeom>
          <a:noFill/>
        </p:spPr>
        <p:txBody>
          <a:bodyPr wrap="square" rtlCol="0">
            <a:spAutoFit/>
          </a:bodyPr>
          <a:lstStyle/>
          <a:p>
            <a:r>
              <a:rPr lang="en-US" sz="3600" b="1" dirty="0" smtClean="0">
                <a:solidFill>
                  <a:srgbClr val="FF0000"/>
                </a:solidFill>
              </a:rPr>
              <a:t>Inerrancy:  </a:t>
            </a:r>
            <a:r>
              <a:rPr lang="en-US" sz="3600" b="1" dirty="0" smtClean="0"/>
              <a:t>We </a:t>
            </a:r>
            <a:r>
              <a:rPr lang="en-US" sz="3600" b="1" dirty="0"/>
              <a:t>believe the Bible, as originally written, is </a:t>
            </a:r>
            <a:r>
              <a:rPr lang="en-US" sz="3600" b="1" dirty="0" smtClean="0"/>
              <a:t>without </a:t>
            </a:r>
            <a:r>
              <a:rPr lang="en-US" sz="3600" b="1" dirty="0"/>
              <a:t>any falsehood or error in what it affirms when properly interpreted</a:t>
            </a:r>
            <a:r>
              <a:rPr lang="en-US" sz="3600" b="1" dirty="0" smtClean="0"/>
              <a:t>.</a:t>
            </a:r>
          </a:p>
          <a:p>
            <a:endParaRPr lang="en-US" sz="3600" b="1" dirty="0"/>
          </a:p>
          <a:p>
            <a:r>
              <a:rPr lang="en-US" sz="3600" b="1" dirty="0" smtClean="0">
                <a:solidFill>
                  <a:schemeClr val="accent1">
                    <a:lumMod val="50000"/>
                  </a:schemeClr>
                </a:solidFill>
              </a:rPr>
              <a:t>This includes common speech and literary tools like metaphor &amp; hyperbole.  </a:t>
            </a:r>
          </a:p>
          <a:p>
            <a:endParaRPr lang="en-US" sz="3600" b="1" dirty="0">
              <a:solidFill>
                <a:schemeClr val="accent1">
                  <a:lumMod val="50000"/>
                </a:schemeClr>
              </a:solidFill>
            </a:endParaRPr>
          </a:p>
          <a:p>
            <a:r>
              <a:rPr lang="en-US" sz="3600" b="1" dirty="0" smtClean="0">
                <a:solidFill>
                  <a:schemeClr val="accent1">
                    <a:lumMod val="50000"/>
                  </a:schemeClr>
                </a:solidFill>
              </a:rPr>
              <a:t>John 21.25 NET:  “There are many other things that Jesus did. If every one of them were written down, I suppose </a:t>
            </a:r>
            <a:r>
              <a:rPr lang="en-US" sz="3600" b="1" u="sng" dirty="0" smtClean="0">
                <a:solidFill>
                  <a:schemeClr val="accent1">
                    <a:lumMod val="50000"/>
                  </a:schemeClr>
                </a:solidFill>
              </a:rPr>
              <a:t>the whole world would not have room</a:t>
            </a:r>
            <a:r>
              <a:rPr lang="en-US" sz="3600" b="1" dirty="0" smtClean="0">
                <a:solidFill>
                  <a:schemeClr val="accent1">
                    <a:lumMod val="50000"/>
                  </a:schemeClr>
                </a:solidFill>
              </a:rPr>
              <a:t> for the books that would be written.”</a:t>
            </a:r>
          </a:p>
        </p:txBody>
      </p:sp>
    </p:spTree>
    <p:extLst>
      <p:ext uri="{BB962C8B-B14F-4D97-AF65-F5344CB8AC3E}">
        <p14:creationId xmlns:p14="http://schemas.microsoft.com/office/powerpoint/2010/main" val="2067810096"/>
      </p:ext>
    </p:extLst>
  </p:cSld>
  <p:clrMapOvr>
    <a:masterClrMapping/>
  </p:clrMapOvr>
  <p:transition spd="slow">
    <p:wipe di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5" name="Picture 4"/>
          <p:cNvPicPr>
            <a:picLocks noChangeAspect="1"/>
          </p:cNvPicPr>
          <p:nvPr/>
        </p:nvPicPr>
        <p:blipFill rotWithShape="1">
          <a:blip r:embed="rId3" cstate="print">
            <a:extLst>
              <a:ext uri="{28A0092B-C50C-407E-A947-70E740481C1C}">
                <a14:useLocalDpi xmlns:a14="http://schemas.microsoft.com/office/drawing/2010/main" val="0"/>
              </a:ext>
            </a:extLst>
          </a:blip>
          <a:srcRect l="17778" r="21777"/>
          <a:stretch/>
        </p:blipFill>
        <p:spPr>
          <a:xfrm>
            <a:off x="0" y="0"/>
            <a:ext cx="3108960" cy="6858000"/>
          </a:xfrm>
          <a:prstGeom prst="rect">
            <a:avLst/>
          </a:prstGeom>
        </p:spPr>
      </p:pic>
      <p:sp>
        <p:nvSpPr>
          <p:cNvPr id="6" name="TextBox 5"/>
          <p:cNvSpPr txBox="1"/>
          <p:nvPr/>
        </p:nvSpPr>
        <p:spPr>
          <a:xfrm>
            <a:off x="3616036" y="5455226"/>
            <a:ext cx="5527964" cy="1477328"/>
          </a:xfrm>
          <a:prstGeom prst="rect">
            <a:avLst/>
          </a:prstGeom>
          <a:noFill/>
        </p:spPr>
        <p:txBody>
          <a:bodyPr wrap="square" rtlCol="0">
            <a:spAutoFit/>
          </a:bodyPr>
          <a:lstStyle/>
          <a:p>
            <a:r>
              <a:rPr lang="en-US" sz="3600" b="1" dirty="0" smtClean="0">
                <a:solidFill>
                  <a:srgbClr val="002060"/>
                </a:solidFill>
              </a:rPr>
              <a:t>		Cave</a:t>
            </a:r>
          </a:p>
          <a:p>
            <a:endParaRPr lang="en-US" b="1" dirty="0">
              <a:solidFill>
                <a:srgbClr val="002060"/>
              </a:solidFill>
            </a:endParaRPr>
          </a:p>
          <a:p>
            <a:r>
              <a:rPr lang="en-US" sz="3600" b="1" dirty="0" smtClean="0">
                <a:solidFill>
                  <a:srgbClr val="002060"/>
                </a:solidFill>
              </a:rPr>
              <a:t>Scroll Jar</a:t>
            </a:r>
            <a:endParaRPr lang="en-US" sz="3600" b="1" dirty="0">
              <a:solidFill>
                <a:srgbClr val="002060"/>
              </a:solidFill>
            </a:endParaRPr>
          </a:p>
        </p:txBody>
      </p:sp>
      <p:cxnSp>
        <p:nvCxnSpPr>
          <p:cNvPr id="8" name="Straight Arrow Connector 7"/>
          <p:cNvCxnSpPr/>
          <p:nvPr/>
        </p:nvCxnSpPr>
        <p:spPr>
          <a:xfrm flipH="1" flipV="1">
            <a:off x="4800601" y="3065318"/>
            <a:ext cx="1080654" cy="2389908"/>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flipV="1">
            <a:off x="1350818" y="5700323"/>
            <a:ext cx="2298469" cy="821703"/>
          </a:xfrm>
          <a:prstGeom prst="straightConnector1">
            <a:avLst/>
          </a:prstGeom>
          <a:ln w="44450">
            <a:solidFill>
              <a:srgbClr val="00206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833860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50818" y="1153392"/>
            <a:ext cx="7013864" cy="2862322"/>
          </a:xfrm>
          <a:prstGeom prst="rect">
            <a:avLst/>
          </a:prstGeom>
          <a:noFill/>
        </p:spPr>
        <p:txBody>
          <a:bodyPr wrap="square" rtlCol="0">
            <a:spAutoFit/>
          </a:bodyPr>
          <a:lstStyle/>
          <a:p>
            <a:r>
              <a:rPr lang="en-US" sz="3600" b="1" dirty="0" smtClean="0"/>
              <a:t>If we believe the Bible is inspired and inerrant revelation from God… </a:t>
            </a:r>
          </a:p>
          <a:p>
            <a:endParaRPr lang="en-US" sz="3600" b="1" dirty="0"/>
          </a:p>
          <a:p>
            <a:endParaRPr lang="en-US" sz="3600" b="1" dirty="0" smtClean="0"/>
          </a:p>
          <a:p>
            <a:pPr algn="r"/>
            <a:r>
              <a:rPr lang="en-US" sz="3600" b="1" dirty="0" smtClean="0"/>
              <a:t>…how should we respond?</a:t>
            </a:r>
            <a:endParaRPr lang="en-US" sz="3600" b="1" dirty="0"/>
          </a:p>
        </p:txBody>
      </p:sp>
    </p:spTree>
    <p:extLst>
      <p:ext uri="{BB962C8B-B14F-4D97-AF65-F5344CB8AC3E}">
        <p14:creationId xmlns:p14="http://schemas.microsoft.com/office/powerpoint/2010/main" val="191665677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201424"/>
          </a:xfrm>
          <a:prstGeom prst="rect">
            <a:avLst/>
          </a:prstGeom>
          <a:noFill/>
        </p:spPr>
        <p:txBody>
          <a:bodyPr wrap="square" rtlCol="0">
            <a:spAutoFit/>
          </a:bodyPr>
          <a:lstStyle/>
          <a:p>
            <a:r>
              <a:rPr lang="en-US" sz="3600" b="1" dirty="0" smtClean="0">
                <a:solidFill>
                  <a:srgbClr val="FF0000"/>
                </a:solidFill>
              </a:rPr>
              <a:t>Resources:</a:t>
            </a:r>
          </a:p>
          <a:p>
            <a:endParaRPr lang="en-US" sz="3600" b="1" dirty="0"/>
          </a:p>
          <a:p>
            <a:r>
              <a:rPr lang="en-US" sz="3600" b="1" dirty="0" smtClean="0"/>
              <a:t>Hendricks &amp; Hendricks:  </a:t>
            </a:r>
            <a:r>
              <a:rPr lang="en-US" sz="3600" b="1" i="1" dirty="0" smtClean="0"/>
              <a:t>Living by the Book</a:t>
            </a:r>
          </a:p>
          <a:p>
            <a:pPr>
              <a:spcBef>
                <a:spcPts val="2400"/>
              </a:spcBef>
            </a:pPr>
            <a:r>
              <a:rPr lang="en-US" sz="3600" b="1" dirty="0" err="1" smtClean="0"/>
              <a:t>Ryken</a:t>
            </a:r>
            <a:r>
              <a:rPr lang="en-US" sz="3600" b="1" dirty="0" smtClean="0"/>
              <a:t>:  </a:t>
            </a:r>
            <a:r>
              <a:rPr lang="en-US" sz="3600" b="1" i="1" dirty="0" smtClean="0"/>
              <a:t>How to Read the Bible as Literature</a:t>
            </a:r>
          </a:p>
          <a:p>
            <a:pPr>
              <a:spcBef>
                <a:spcPts val="2400"/>
              </a:spcBef>
            </a:pPr>
            <a:r>
              <a:rPr lang="en-US" sz="3600" b="1" dirty="0" smtClean="0"/>
              <a:t>Anders:  </a:t>
            </a:r>
            <a:r>
              <a:rPr lang="en-US" sz="3600" b="1" i="1" dirty="0" smtClean="0"/>
              <a:t>30 Days to Understanding the Bible</a:t>
            </a:r>
          </a:p>
          <a:p>
            <a:pPr>
              <a:spcBef>
                <a:spcPts val="2400"/>
              </a:spcBef>
            </a:pPr>
            <a:r>
              <a:rPr lang="en-US" sz="3600" b="1" dirty="0" smtClean="0"/>
              <a:t>Wilkinson &amp; Boa:  </a:t>
            </a:r>
            <a:r>
              <a:rPr lang="en-US" sz="3600" b="1" i="1" dirty="0" smtClean="0"/>
              <a:t>Talk thru the Bible</a:t>
            </a:r>
          </a:p>
          <a:p>
            <a:pPr>
              <a:spcBef>
                <a:spcPts val="2400"/>
              </a:spcBef>
            </a:pPr>
            <a:r>
              <a:rPr lang="en-US" sz="3600" b="1" dirty="0" smtClean="0"/>
              <a:t>Steinmann:  </a:t>
            </a:r>
            <a:r>
              <a:rPr lang="en-US" sz="3600" b="1" i="1" dirty="0" smtClean="0"/>
              <a:t>From Abraham to Paul</a:t>
            </a:r>
            <a:endParaRPr lang="en-US" sz="3600" b="1" i="1" dirty="0"/>
          </a:p>
        </p:txBody>
      </p:sp>
    </p:spTree>
    <p:extLst>
      <p:ext uri="{BB962C8B-B14F-4D97-AF65-F5344CB8AC3E}">
        <p14:creationId xmlns:p14="http://schemas.microsoft.com/office/powerpoint/2010/main" val="2144364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416320"/>
          </a:xfrm>
          <a:prstGeom prst="rect">
            <a:avLst/>
          </a:prstGeom>
          <a:noFill/>
        </p:spPr>
        <p:txBody>
          <a:bodyPr wrap="square" rtlCol="0">
            <a:spAutoFit/>
          </a:bodyPr>
          <a:lstStyle/>
          <a:p>
            <a:r>
              <a:rPr lang="en-US" sz="3600" b="1" dirty="0" smtClean="0">
                <a:solidFill>
                  <a:srgbClr val="FF0000"/>
                </a:solidFill>
              </a:rPr>
              <a:t>Inerrancy:  </a:t>
            </a:r>
            <a:r>
              <a:rPr lang="en-US" sz="3600" b="1" dirty="0" smtClean="0"/>
              <a:t>We </a:t>
            </a:r>
            <a:r>
              <a:rPr lang="en-US" sz="3600" b="1" dirty="0"/>
              <a:t>believe the Bible, as originally written, is </a:t>
            </a:r>
            <a:r>
              <a:rPr lang="en-US" sz="3600" b="1" dirty="0" smtClean="0"/>
              <a:t>without </a:t>
            </a:r>
            <a:r>
              <a:rPr lang="en-US" sz="3600" b="1" dirty="0"/>
              <a:t>any falsehood or error in what it affirms when properly interpreted</a:t>
            </a:r>
            <a:r>
              <a:rPr lang="en-US" sz="3600" b="1" dirty="0" smtClean="0"/>
              <a:t>.</a:t>
            </a:r>
          </a:p>
          <a:p>
            <a:endParaRPr lang="en-US" sz="3600" b="1" dirty="0"/>
          </a:p>
          <a:p>
            <a:r>
              <a:rPr lang="en-US" sz="3600" b="1" dirty="0" smtClean="0">
                <a:solidFill>
                  <a:schemeClr val="accent1">
                    <a:lumMod val="50000"/>
                  </a:schemeClr>
                </a:solidFill>
              </a:rPr>
              <a:t>This includes cultural idiosyncrasies like rounding numbers and paraphrasing. </a:t>
            </a:r>
            <a:endParaRPr lang="en-US" sz="3600" b="1" dirty="0">
              <a:solidFill>
                <a:schemeClr val="accent1">
                  <a:lumMod val="50000"/>
                </a:schemeClr>
              </a:solidFill>
            </a:endParaRPr>
          </a:p>
        </p:txBody>
      </p:sp>
    </p:spTree>
    <p:extLst>
      <p:ext uri="{BB962C8B-B14F-4D97-AF65-F5344CB8AC3E}">
        <p14:creationId xmlns:p14="http://schemas.microsoft.com/office/powerpoint/2010/main" val="3518371709"/>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3970318"/>
          </a:xfrm>
          <a:prstGeom prst="rect">
            <a:avLst/>
          </a:prstGeom>
          <a:noFill/>
        </p:spPr>
        <p:txBody>
          <a:bodyPr wrap="square" rtlCol="0">
            <a:spAutoFit/>
          </a:bodyPr>
          <a:lstStyle/>
          <a:p>
            <a:r>
              <a:rPr lang="en-US" sz="3600" b="1" dirty="0" smtClean="0">
                <a:solidFill>
                  <a:srgbClr val="FF0000"/>
                </a:solidFill>
              </a:rPr>
              <a:t>Inerrancy:  </a:t>
            </a:r>
            <a:r>
              <a:rPr lang="en-US" sz="3600" b="1" dirty="0" smtClean="0"/>
              <a:t>We </a:t>
            </a:r>
            <a:r>
              <a:rPr lang="en-US" sz="3600" b="1" dirty="0"/>
              <a:t>believe the Bible, as originally written, is </a:t>
            </a:r>
            <a:r>
              <a:rPr lang="en-US" sz="3600" b="1" dirty="0" smtClean="0"/>
              <a:t>without </a:t>
            </a:r>
            <a:r>
              <a:rPr lang="en-US" sz="3600" b="1" dirty="0"/>
              <a:t>any falsehood or error in what it affirms when properly interpreted</a:t>
            </a:r>
            <a:r>
              <a:rPr lang="en-US" sz="3600" b="1" dirty="0" smtClean="0"/>
              <a:t>.</a:t>
            </a:r>
          </a:p>
          <a:p>
            <a:endParaRPr lang="en-US" sz="3600" b="1" dirty="0"/>
          </a:p>
          <a:p>
            <a:r>
              <a:rPr lang="en-US" sz="3600" b="1" dirty="0" smtClean="0">
                <a:solidFill>
                  <a:schemeClr val="accent1">
                    <a:lumMod val="50000"/>
                  </a:schemeClr>
                </a:solidFill>
              </a:rPr>
              <a:t>All truth is from God; we just don’t understand it all yet.  In the past, we have misinterpreted natural data and scriptural data.</a:t>
            </a:r>
            <a:endParaRPr lang="en-US" sz="3600" b="1" dirty="0">
              <a:solidFill>
                <a:schemeClr val="accent1">
                  <a:lumMod val="50000"/>
                </a:schemeClr>
              </a:solidFill>
            </a:endParaRPr>
          </a:p>
        </p:txBody>
      </p:sp>
    </p:spTree>
    <p:extLst>
      <p:ext uri="{BB962C8B-B14F-4D97-AF65-F5344CB8AC3E}">
        <p14:creationId xmlns:p14="http://schemas.microsoft.com/office/powerpoint/2010/main" val="1489054111"/>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4524315"/>
          </a:xfrm>
          <a:prstGeom prst="rect">
            <a:avLst/>
          </a:prstGeom>
          <a:noFill/>
        </p:spPr>
        <p:txBody>
          <a:bodyPr wrap="square" rtlCol="0">
            <a:spAutoFit/>
          </a:bodyPr>
          <a:lstStyle/>
          <a:p>
            <a:r>
              <a:rPr lang="en-US" sz="3600" b="1" dirty="0" smtClean="0">
                <a:solidFill>
                  <a:srgbClr val="FF0000"/>
                </a:solidFill>
              </a:rPr>
              <a:t>Inerrancy:  </a:t>
            </a:r>
            <a:r>
              <a:rPr lang="en-US" sz="3600" b="1" dirty="0" smtClean="0"/>
              <a:t>We </a:t>
            </a:r>
            <a:r>
              <a:rPr lang="en-US" sz="3600" b="1" dirty="0"/>
              <a:t>believe the Bible, as originally written, is </a:t>
            </a:r>
            <a:r>
              <a:rPr lang="en-US" sz="3600" b="1" dirty="0" smtClean="0"/>
              <a:t>without </a:t>
            </a:r>
            <a:r>
              <a:rPr lang="en-US" sz="3600" b="1" dirty="0"/>
              <a:t>any falsehood or error in what it affirms when properly interpreted</a:t>
            </a:r>
            <a:r>
              <a:rPr lang="en-US" sz="3600" b="1" dirty="0" smtClean="0"/>
              <a:t>.</a:t>
            </a:r>
          </a:p>
          <a:p>
            <a:endParaRPr lang="en-US" sz="3600" b="1" dirty="0"/>
          </a:p>
          <a:p>
            <a:r>
              <a:rPr lang="en-US" sz="3600" b="1" dirty="0" smtClean="0">
                <a:solidFill>
                  <a:schemeClr val="accent1">
                    <a:lumMod val="50000"/>
                  </a:schemeClr>
                </a:solidFill>
              </a:rPr>
              <a:t>We assume solutions exist for any minor contradictions.  We note that many supposed contradictions which puzzled people in the past have since been resolved.</a:t>
            </a:r>
            <a:endParaRPr lang="en-US" sz="3600" b="1" dirty="0">
              <a:solidFill>
                <a:schemeClr val="accent1">
                  <a:lumMod val="50000"/>
                </a:schemeClr>
              </a:solidFill>
            </a:endParaRPr>
          </a:p>
        </p:txBody>
      </p:sp>
    </p:spTree>
    <p:extLst>
      <p:ext uri="{BB962C8B-B14F-4D97-AF65-F5344CB8AC3E}">
        <p14:creationId xmlns:p14="http://schemas.microsoft.com/office/powerpoint/2010/main" val="2550581663"/>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6309420"/>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smtClean="0"/>
              <a:t>1:  Theologically, we believe in God’s inspiration of Scripture.</a:t>
            </a:r>
          </a:p>
          <a:p>
            <a:pPr>
              <a:spcBef>
                <a:spcPts val="2400"/>
              </a:spcBef>
            </a:pPr>
            <a:r>
              <a:rPr lang="en-US" sz="3600" b="1" dirty="0" smtClean="0">
                <a:solidFill>
                  <a:schemeClr val="accent1">
                    <a:lumMod val="50000"/>
                  </a:schemeClr>
                </a:solidFill>
              </a:rPr>
              <a:t>God is without error or falsehood.</a:t>
            </a:r>
          </a:p>
          <a:p>
            <a:pPr>
              <a:spcBef>
                <a:spcPts val="2400"/>
              </a:spcBef>
            </a:pPr>
            <a:r>
              <a:rPr lang="en-US" sz="3600" b="1" dirty="0" smtClean="0">
                <a:solidFill>
                  <a:schemeClr val="accent1">
                    <a:lumMod val="50000"/>
                  </a:schemeClr>
                </a:solidFill>
              </a:rPr>
              <a:t>Thus, God’s Word is true.</a:t>
            </a:r>
          </a:p>
          <a:p>
            <a:pPr>
              <a:spcBef>
                <a:spcPts val="2400"/>
              </a:spcBef>
            </a:pPr>
            <a:r>
              <a:rPr lang="en-US" sz="3600" b="1" dirty="0" smtClean="0">
                <a:solidFill>
                  <a:schemeClr val="accent1">
                    <a:lumMod val="50000"/>
                  </a:schemeClr>
                </a:solidFill>
              </a:rPr>
              <a:t>Thus, if God inspired scripture, it must be true.</a:t>
            </a:r>
          </a:p>
          <a:p>
            <a:pPr>
              <a:spcBef>
                <a:spcPts val="2400"/>
              </a:spcBef>
            </a:pPr>
            <a:r>
              <a:rPr lang="en-US" sz="3600" b="1" dirty="0"/>
              <a:t>John 17.17 NASB:  [Jesus praying to God the Father about his disciples:]  “Sanctify them in the truth; Your word is truth.”</a:t>
            </a:r>
            <a:endParaRPr lang="en-US" sz="3600" b="1" dirty="0">
              <a:solidFill>
                <a:schemeClr val="accent1">
                  <a:lumMod val="50000"/>
                </a:schemeClr>
              </a:solidFill>
            </a:endParaRPr>
          </a:p>
        </p:txBody>
      </p:sp>
    </p:spTree>
    <p:extLst>
      <p:ext uri="{BB962C8B-B14F-4D97-AF65-F5344CB8AC3E}">
        <p14:creationId xmlns:p14="http://schemas.microsoft.com/office/powerpoint/2010/main" val="1534485031"/>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0"/>
            <a:ext cx="9144000" cy="5078313"/>
          </a:xfrm>
          <a:prstGeom prst="rect">
            <a:avLst/>
          </a:prstGeom>
          <a:noFill/>
        </p:spPr>
        <p:txBody>
          <a:bodyPr wrap="square" rtlCol="0">
            <a:spAutoFit/>
          </a:bodyPr>
          <a:lstStyle/>
          <a:p>
            <a:r>
              <a:rPr lang="en-US" sz="3600" b="1" dirty="0" smtClean="0">
                <a:solidFill>
                  <a:srgbClr val="FF0000"/>
                </a:solidFill>
              </a:rPr>
              <a:t>Why Believe in Inerrancy?</a:t>
            </a:r>
          </a:p>
          <a:p>
            <a:r>
              <a:rPr lang="en-US" sz="3600" b="1" dirty="0" smtClean="0"/>
              <a:t>2:  Church tradition has always been to believe in inerrancy.</a:t>
            </a:r>
          </a:p>
          <a:p>
            <a:endParaRPr lang="en-US" sz="3600" b="1" dirty="0"/>
          </a:p>
          <a:p>
            <a:pPr lvl="0"/>
            <a:r>
              <a:rPr lang="en-US" sz="3600" b="1" dirty="0">
                <a:solidFill>
                  <a:schemeClr val="accent1">
                    <a:lumMod val="50000"/>
                  </a:schemeClr>
                </a:solidFill>
              </a:rPr>
              <a:t>Clement of </a:t>
            </a:r>
            <a:r>
              <a:rPr lang="en-US" sz="3600" b="1" dirty="0" smtClean="0">
                <a:solidFill>
                  <a:schemeClr val="accent1">
                    <a:lumMod val="50000"/>
                  </a:schemeClr>
                </a:solidFill>
              </a:rPr>
              <a:t>Rome [</a:t>
            </a:r>
            <a:r>
              <a:rPr lang="en-US" sz="3600" b="1" i="1" dirty="0" smtClean="0">
                <a:solidFill>
                  <a:schemeClr val="accent1">
                    <a:lumMod val="50000"/>
                  </a:schemeClr>
                </a:solidFill>
              </a:rPr>
              <a:t>1</a:t>
            </a:r>
            <a:r>
              <a:rPr lang="en-US" sz="3600" b="1" i="1" baseline="30000" dirty="0" smtClean="0">
                <a:solidFill>
                  <a:schemeClr val="accent1">
                    <a:lumMod val="50000"/>
                  </a:schemeClr>
                </a:solidFill>
              </a:rPr>
              <a:t>st</a:t>
            </a:r>
            <a:r>
              <a:rPr lang="en-US" sz="3600" b="1" i="1" dirty="0" smtClean="0">
                <a:solidFill>
                  <a:schemeClr val="accent1">
                    <a:lumMod val="50000"/>
                  </a:schemeClr>
                </a:solidFill>
              </a:rPr>
              <a:t> Clement</a:t>
            </a:r>
            <a:r>
              <a:rPr lang="en-US" sz="3600" b="1" dirty="0" smtClean="0">
                <a:solidFill>
                  <a:schemeClr val="accent1">
                    <a:lumMod val="50000"/>
                  </a:schemeClr>
                </a:solidFill>
              </a:rPr>
              <a:t> 45.2-3]:  </a:t>
            </a:r>
          </a:p>
          <a:p>
            <a:pPr lvl="0"/>
            <a:r>
              <a:rPr lang="en-US" sz="3600" b="1" dirty="0" smtClean="0">
                <a:solidFill>
                  <a:schemeClr val="accent1">
                    <a:lumMod val="50000"/>
                  </a:schemeClr>
                </a:solidFill>
              </a:rPr>
              <a:t>“</a:t>
            </a:r>
            <a:r>
              <a:rPr lang="en-US" sz="3600" b="1" dirty="0">
                <a:solidFill>
                  <a:schemeClr val="accent1">
                    <a:lumMod val="50000"/>
                  </a:schemeClr>
                </a:solidFill>
              </a:rPr>
              <a:t>You have searched the Scriptures, </a:t>
            </a:r>
            <a:r>
              <a:rPr lang="en-US" sz="3600" b="1" u="sng" dirty="0">
                <a:solidFill>
                  <a:schemeClr val="accent1">
                    <a:lumMod val="50000"/>
                  </a:schemeClr>
                </a:solidFill>
              </a:rPr>
              <a:t>which are true</a:t>
            </a:r>
            <a:r>
              <a:rPr lang="en-US" sz="3600" b="1" dirty="0">
                <a:solidFill>
                  <a:schemeClr val="accent1">
                    <a:lumMod val="50000"/>
                  </a:schemeClr>
                </a:solidFill>
              </a:rPr>
              <a:t>, which were given by the Holy Spirit; </a:t>
            </a:r>
            <a:r>
              <a:rPr lang="en-US" sz="3600" b="1" u="sng" dirty="0">
                <a:solidFill>
                  <a:schemeClr val="accent1">
                    <a:lumMod val="50000"/>
                  </a:schemeClr>
                </a:solidFill>
              </a:rPr>
              <a:t>you know that nothing unrighteous or counterfeit is written in them</a:t>
            </a:r>
            <a:r>
              <a:rPr lang="en-US" sz="3600" b="1" dirty="0">
                <a:solidFill>
                  <a:schemeClr val="accent1">
                    <a:lumMod val="50000"/>
                  </a:schemeClr>
                </a:solidFill>
              </a:rPr>
              <a:t>.”</a:t>
            </a:r>
          </a:p>
        </p:txBody>
      </p:sp>
    </p:spTree>
    <p:extLst>
      <p:ext uri="{BB962C8B-B14F-4D97-AF65-F5344CB8AC3E}">
        <p14:creationId xmlns:p14="http://schemas.microsoft.com/office/powerpoint/2010/main" val="470089635"/>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618</TotalTime>
  <Words>1411</Words>
  <Application>Microsoft Office PowerPoint</Application>
  <PresentationFormat>On-screen Show (4:3)</PresentationFormat>
  <Paragraphs>217</Paragraphs>
  <Slides>42</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42</vt:i4>
      </vt:variant>
    </vt:vector>
  </HeadingPairs>
  <TitlesOfParts>
    <vt:vector size="46"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Groben</dc:creator>
  <cp:lastModifiedBy>William Groben</cp:lastModifiedBy>
  <cp:revision>34</cp:revision>
  <dcterms:created xsi:type="dcterms:W3CDTF">2013-11-15T13:35:42Z</dcterms:created>
  <dcterms:modified xsi:type="dcterms:W3CDTF">2013-12-03T15:11:38Z</dcterms:modified>
</cp:coreProperties>
</file>